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80" r:id="rId20"/>
    <p:sldId id="282" r:id="rId21"/>
    <p:sldId id="283" r:id="rId22"/>
    <p:sldId id="279" r:id="rId23"/>
    <p:sldId id="274" r:id="rId24"/>
    <p:sldId id="275" r:id="rId25"/>
    <p:sldId id="276" r:id="rId26"/>
    <p:sldId id="284" r:id="rId27"/>
    <p:sldId id="285" r:id="rId28"/>
    <p:sldId id="286" r:id="rId29"/>
    <p:sldId id="287" r:id="rId30"/>
    <p:sldId id="288" r:id="rId31"/>
    <p:sldId id="300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02" r:id="rId51"/>
    <p:sldId id="303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16" autoAdjust="0"/>
  </p:normalViewPr>
  <p:slideViewPr>
    <p:cSldViewPr snapToGrid="0">
      <p:cViewPr varScale="1">
        <p:scale>
          <a:sx n="66" d="100"/>
          <a:sy n="66" d="100"/>
        </p:scale>
        <p:origin x="79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24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73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86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2975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678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446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100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845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99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00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35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33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46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26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31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85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4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0AC43-81C7-4A37-8302-E06E296AA74C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F6385-C87D-4A72-90E0-13D07FAF8F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558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835706F-C915-4D2E-92E2-F7B3DDDA3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Поддержка и тестирование программных модулей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83355867-C650-478E-AAE7-235921E9F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Преподаватель - Булгаков Артем Викторович</a:t>
            </a:r>
          </a:p>
        </p:txBody>
      </p:sp>
    </p:spTree>
    <p:extLst>
      <p:ext uri="{BB962C8B-B14F-4D97-AF65-F5344CB8AC3E}">
        <p14:creationId xmlns:p14="http://schemas.microsoft.com/office/powerpoint/2010/main" val="5642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Модифицированная водопадная модель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79087" y="5386368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Этапы/стадии модели</a:t>
            </a:r>
            <a:endParaRPr lang="ru-RU" sz="23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354090"/>
            <a:ext cx="7807176" cy="38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V-образная модель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79087" y="5686406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Этапы/стадии модели</a:t>
            </a:r>
            <a:endParaRPr lang="ru-RU" sz="2300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114550" y="1167900"/>
            <a:ext cx="7729539" cy="45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6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Итеративная модель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79087" y="5686406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Этапы/стадии модели</a:t>
            </a:r>
            <a:endParaRPr lang="ru-RU" sz="2300" dirty="0"/>
          </a:p>
        </p:txBody>
      </p:sp>
      <p:pic>
        <p:nvPicPr>
          <p:cNvPr id="6" name="Рисунок 5" descr="E:\методология\img-5mCYVO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242342" y="1167900"/>
            <a:ext cx="7704138" cy="44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0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Инкрементная модель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79087" y="5686406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Этапы/стадии модели</a:t>
            </a:r>
            <a:endParaRPr lang="ru-RU" sz="2300" dirty="0"/>
          </a:p>
        </p:txBody>
      </p:sp>
      <p:pic>
        <p:nvPicPr>
          <p:cNvPr id="7" name="Рисунок 6" descr="E:\методология\slide-10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242342" y="1167899"/>
            <a:ext cx="7704138" cy="44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3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Спиральная модель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79087" y="5686406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Этапы/стадии модели</a:t>
            </a:r>
            <a:endParaRPr lang="ru-RU" sz="23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48" y="1324185"/>
            <a:ext cx="5724525" cy="42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7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/>
          <a:lstStyle/>
          <a:p>
            <a:pPr algn="ctr"/>
            <a:r>
              <a:rPr lang="ru-RU" dirty="0"/>
              <a:t>Методологии разработки ПО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41412" y="3432077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Прогнозируемые методологии </a:t>
            </a:r>
            <a:endParaRPr lang="ru-RU" sz="23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141412" y="4106154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Адаптивные методологии</a:t>
            </a:r>
            <a:endParaRPr lang="ru-RU" sz="23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141413" y="1555146"/>
            <a:ext cx="10024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300" b="1" dirty="0">
                <a:solidFill>
                  <a:schemeClr val="bg2"/>
                </a:solidFill>
              </a:rPr>
              <a:t>Методология </a:t>
            </a:r>
            <a:r>
              <a:rPr lang="ru-RU" sz="2300" dirty="0"/>
              <a:t>– это </a:t>
            </a:r>
            <a:r>
              <a:rPr lang="ru-RU" sz="2400" dirty="0"/>
              <a:t>система принципов и способов организации процесса разработки программ</a:t>
            </a:r>
            <a:r>
              <a:rPr lang="ru-RU" sz="2300" dirty="0"/>
              <a:t>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141412" y="2773389"/>
            <a:ext cx="1002427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300" b="1" dirty="0">
                <a:solidFill>
                  <a:schemeClr val="bg2"/>
                </a:solidFill>
              </a:rPr>
              <a:t>Классификация: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272953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Адаптивные методологии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75652" y="1517552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Scrum</a:t>
            </a:r>
            <a:endParaRPr lang="ru-RU" sz="23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675652" y="2118211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Crystal</a:t>
            </a:r>
            <a:endParaRPr lang="ru-RU" sz="23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75652" y="2718870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Extreme Programming (</a:t>
            </a:r>
            <a:r>
              <a:rPr lang="en-US" sz="2400" b="1" dirty="0" err="1"/>
              <a:t>ExP</a:t>
            </a:r>
            <a:r>
              <a:rPr lang="en-US" sz="2400" b="1" dirty="0"/>
              <a:t>)</a:t>
            </a:r>
            <a:endParaRPr lang="ru-RU" sz="23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675652" y="3319529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Adaptive Software Development</a:t>
            </a:r>
            <a:r>
              <a:rPr lang="ru-RU" sz="2400" b="1" dirty="0"/>
              <a:t> (</a:t>
            </a:r>
            <a:r>
              <a:rPr lang="en-US" sz="2400" b="1" dirty="0"/>
              <a:t>ASD</a:t>
            </a:r>
            <a:r>
              <a:rPr lang="ru-RU" sz="2400" b="1" dirty="0"/>
              <a:t>)</a:t>
            </a:r>
            <a:endParaRPr lang="ru-RU" sz="23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675652" y="3920188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Lean Software Development (LSD)</a:t>
            </a:r>
            <a:endParaRPr lang="ru-RU" sz="23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675652" y="4541131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Rapid Application Development (RAD) </a:t>
            </a:r>
            <a:endParaRPr lang="ru-RU" sz="23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675652" y="5162074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Agile 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100096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 Применяемые программные средства: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 err="1"/>
              <a:t>общепроектные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01916" y="1238862"/>
            <a:ext cx="1078781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АКС и ВКС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ZOOM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Skype (for business)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Cisco </a:t>
            </a:r>
            <a:r>
              <a:rPr lang="en-US" sz="2400" b="1" dirty="0" err="1"/>
              <a:t>Webex</a:t>
            </a:r>
            <a:r>
              <a:rPr lang="en-US" sz="2400" b="1" dirty="0"/>
              <a:t> meetings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400" b="1" dirty="0" err="1"/>
              <a:t>Яндекс.Телемост</a:t>
            </a:r>
            <a:endParaRPr lang="ru-RU" sz="23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501916" y="3657436"/>
            <a:ext cx="107878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Электронные каналы связи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Почта</a:t>
            </a:r>
            <a:r>
              <a:rPr lang="en-US" sz="2400" b="1" dirty="0"/>
              <a:t> (</a:t>
            </a:r>
            <a:r>
              <a:rPr lang="ru-RU" sz="2400" b="1" dirty="0"/>
              <a:t>Корпоративная, Яндекс, </a:t>
            </a:r>
            <a:r>
              <a:rPr lang="en-US" sz="2400" b="1" dirty="0"/>
              <a:t>Google </a:t>
            </a:r>
            <a:r>
              <a:rPr lang="ru-RU" sz="2400" b="1" dirty="0"/>
              <a:t>и </a:t>
            </a:r>
            <a:r>
              <a:rPr lang="ru-RU" sz="2400" b="1" dirty="0" err="1"/>
              <a:t>тд</a:t>
            </a:r>
            <a:r>
              <a:rPr lang="ru-RU" sz="2400" b="1" dirty="0"/>
              <a:t>.</a:t>
            </a:r>
            <a:r>
              <a:rPr lang="en-US" sz="2400" b="1" dirty="0"/>
              <a:t>)</a:t>
            </a:r>
            <a:endParaRPr lang="ru-RU" sz="2400" b="1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Мессенджеры (</a:t>
            </a:r>
            <a:r>
              <a:rPr lang="ru-RU" sz="2400" b="1" dirty="0" err="1"/>
              <a:t>Телеграм</a:t>
            </a:r>
            <a:r>
              <a:rPr lang="ru-RU" sz="2400" b="1" dirty="0"/>
              <a:t>, </a:t>
            </a:r>
            <a:r>
              <a:rPr lang="en-US" sz="2400" b="1" dirty="0"/>
              <a:t>WhatsApp, Viber </a:t>
            </a:r>
            <a:r>
              <a:rPr lang="ru-RU" sz="2400" b="1" dirty="0"/>
              <a:t>и др.)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Внутренняя связь через корпоративный портал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Корпоративная телефония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242835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 Применяемые программные средства: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/>
              <a:t>АКС и ВКС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02144" y="3429000"/>
            <a:ext cx="1137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/>
              <a:t>ZOOM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1BADBF8-38F1-49F9-A10E-1A8C3D0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9" y="1271694"/>
            <a:ext cx="3211092" cy="208988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F0C77DF6-82EC-4C04-9EE8-2F423B30DB84}"/>
              </a:ext>
            </a:extLst>
          </p:cNvPr>
          <p:cNvSpPr/>
          <p:nvPr/>
        </p:nvSpPr>
        <p:spPr>
          <a:xfrm>
            <a:off x="1804322" y="6115392"/>
            <a:ext cx="3059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/>
              <a:t>Cisco </a:t>
            </a:r>
            <a:r>
              <a:rPr lang="en-US" sz="2400" b="1" dirty="0" err="1"/>
              <a:t>Webex</a:t>
            </a:r>
            <a:r>
              <a:rPr lang="en-US" sz="2400" b="1" dirty="0"/>
              <a:t> meetings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49E961A4-3DD1-409F-B698-9D00D67693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90" y="1218419"/>
            <a:ext cx="3211091" cy="213991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1A5C4D36-077B-4024-B770-93344FA54AF9}"/>
              </a:ext>
            </a:extLst>
          </p:cNvPr>
          <p:cNvSpPr/>
          <p:nvPr/>
        </p:nvSpPr>
        <p:spPr>
          <a:xfrm>
            <a:off x="7868479" y="6115391"/>
            <a:ext cx="2461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ru-RU" sz="2400" b="1" dirty="0" err="1"/>
              <a:t>Яндекс.Телемост</a:t>
            </a:r>
            <a:endParaRPr lang="ru-RU" sz="23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62586C19-2CDB-4CEA-93BA-E88627866D51}"/>
              </a:ext>
            </a:extLst>
          </p:cNvPr>
          <p:cNvSpPr/>
          <p:nvPr/>
        </p:nvSpPr>
        <p:spPr>
          <a:xfrm>
            <a:off x="7678011" y="3429000"/>
            <a:ext cx="2842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/>
              <a:t>Skype (for business)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4A850351-CD0A-4EDD-9429-CFA045F74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9" y="4025506"/>
            <a:ext cx="3211092" cy="208988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97F6720F-E367-4B6C-9EAF-215FDDB245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18" y="3990378"/>
            <a:ext cx="3208126" cy="20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10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 Применяемые программные средства: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 err="1"/>
              <a:t>общепроектные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01916" y="1238862"/>
            <a:ext cx="10787810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База знаний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Confluence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KBPublisher</a:t>
            </a:r>
            <a:endParaRPr lang="ru-RU" sz="2400" b="1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Helpjuice</a:t>
            </a:r>
            <a:endParaRPr lang="ru-RU" sz="2400" b="1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Freshdesk </a:t>
            </a:r>
            <a:endParaRPr lang="ru-RU" sz="2400" b="1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Zendesk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ru-RU" sz="23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501916" y="3657436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Система управления задачами и проектами.</a:t>
            </a:r>
            <a:endParaRPr lang="en-US" sz="24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6D47D77F-5805-4DB8-9D85-86399ECD1FC7}"/>
              </a:ext>
            </a:extLst>
          </p:cNvPr>
          <p:cNvSpPr/>
          <p:nvPr/>
        </p:nvSpPr>
        <p:spPr>
          <a:xfrm>
            <a:off x="1803668" y="4210929"/>
            <a:ext cx="37741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Jira</a:t>
            </a:r>
            <a:endParaRPr lang="ru-RU" sz="2400" b="1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Trello</a:t>
            </a:r>
            <a:endParaRPr lang="ru-RU" sz="2400" b="1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YouGile</a:t>
            </a:r>
            <a:endParaRPr lang="en-US" sz="2400" b="1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Bitrix24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Pyrus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856CE205-BA93-4A44-B0A6-5558FB4FDF3A}"/>
              </a:ext>
            </a:extLst>
          </p:cNvPr>
          <p:cNvSpPr/>
          <p:nvPr/>
        </p:nvSpPr>
        <p:spPr>
          <a:xfrm>
            <a:off x="6281180" y="4210929"/>
            <a:ext cx="37741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ClickUp</a:t>
            </a:r>
            <a:endParaRPr lang="en-US" sz="2400" b="1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Wrike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Asana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Worksection</a:t>
            </a:r>
            <a:endParaRPr lang="en-US" sz="2400" b="1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Microsoft Project</a:t>
            </a:r>
          </a:p>
        </p:txBody>
      </p:sp>
    </p:spTree>
    <p:extLst>
      <p:ext uri="{BB962C8B-B14F-4D97-AF65-F5344CB8AC3E}">
        <p14:creationId xmlns:p14="http://schemas.microsoft.com/office/powerpoint/2010/main" val="406598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B5A6052-05A1-49C3-BF52-1C93B6D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869" y="65523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Содержание</a:t>
            </a:r>
            <a:endParaRPr lang="ru-RU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="" xmlns:a16="http://schemas.microsoft.com/office/drawing/2014/main" id="{15E1D228-F028-4709-B9E3-2CBB3F98B900}"/>
              </a:ext>
            </a:extLst>
          </p:cNvPr>
          <p:cNvGraphicFramePr>
            <a:graphicFrameLocks noGrp="1"/>
          </p:cNvGraphicFramePr>
          <p:nvPr/>
        </p:nvGraphicFramePr>
        <p:xfrm>
          <a:off x="2030411" y="2249487"/>
          <a:ext cx="81280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3826127643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324626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09731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867499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BABC46F-44E7-4BCF-B584-79B3182D7915}"/>
              </a:ext>
            </a:extLst>
          </p:cNvPr>
          <p:cNvSpPr txBox="1"/>
          <p:nvPr/>
        </p:nvSpPr>
        <p:spPr>
          <a:xfrm>
            <a:off x="9593449" y="2341078"/>
            <a:ext cx="18654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5 – 10% </a:t>
            </a:r>
            <a:r>
              <a:rPr lang="ru-RU" b="1" dirty="0"/>
              <a:t>от общего числа занятий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88A2AA0-B25D-47DB-AD29-1A2A76590452}"/>
              </a:ext>
            </a:extLst>
          </p:cNvPr>
          <p:cNvSpPr txBox="1"/>
          <p:nvPr/>
        </p:nvSpPr>
        <p:spPr>
          <a:xfrm>
            <a:off x="9673524" y="4232359"/>
            <a:ext cx="17853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95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%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от общего числа занятий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B750A65-F5B8-4DC6-8FDA-FC9D201D6E08}"/>
              </a:ext>
            </a:extLst>
          </p:cNvPr>
          <p:cNvSpPr txBox="1"/>
          <p:nvPr/>
        </p:nvSpPr>
        <p:spPr>
          <a:xfrm>
            <a:off x="1231262" y="1962979"/>
            <a:ext cx="86556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marR="0" lvl="0" indent="-447675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Общая информация о технологии разработки программного обеспечения и значение этапа тестирования в ней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A27E969-4F6F-4F21-8E4F-B752460491C1}"/>
              </a:ext>
            </a:extLst>
          </p:cNvPr>
          <p:cNvSpPr txBox="1"/>
          <p:nvPr/>
        </p:nvSpPr>
        <p:spPr>
          <a:xfrm>
            <a:off x="1231262" y="4262534"/>
            <a:ext cx="67962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indent="-447675" defTabSz="914400">
              <a:defRPr/>
            </a:pPr>
            <a:r>
              <a:rPr lang="ru-RU" sz="3200" dirty="0"/>
              <a:t>2. Поддержка и тестирование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7316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 Применяемые программные средства: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/>
              <a:t>Базы знаний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03892" y="5884561"/>
            <a:ext cx="2525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/>
              <a:t>Freshdesk </a:t>
            </a:r>
            <a:endParaRPr lang="ru-RU" sz="24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B2E6990-6B8F-48CA-875C-66331D3D3F80}"/>
              </a:ext>
            </a:extLst>
          </p:cNvPr>
          <p:cNvSpPr/>
          <p:nvPr/>
        </p:nvSpPr>
        <p:spPr>
          <a:xfrm>
            <a:off x="2331167" y="3318957"/>
            <a:ext cx="2339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/>
              <a:t>Confluence</a:t>
            </a:r>
            <a:endParaRPr lang="ru-RU" sz="2400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D61077FA-4DED-4A17-B562-EDCF33191D7E}"/>
              </a:ext>
            </a:extLst>
          </p:cNvPr>
          <p:cNvSpPr/>
          <p:nvPr/>
        </p:nvSpPr>
        <p:spPr>
          <a:xfrm>
            <a:off x="7773518" y="3369674"/>
            <a:ext cx="2056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 err="1"/>
              <a:t>KBPublisher</a:t>
            </a:r>
            <a:endParaRPr lang="ru-RU" sz="2400" b="1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B95F464F-EE8E-4180-A2D2-073AE4B9235F}"/>
              </a:ext>
            </a:extLst>
          </p:cNvPr>
          <p:cNvSpPr/>
          <p:nvPr/>
        </p:nvSpPr>
        <p:spPr>
          <a:xfrm>
            <a:off x="8000818" y="5907488"/>
            <a:ext cx="1828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/>
              <a:t>Zendesk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414707"/>
            <a:ext cx="4058177" cy="18571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85" y="1366298"/>
            <a:ext cx="3878877" cy="2003376"/>
          </a:xfrm>
          <a:prstGeom prst="rect">
            <a:avLst/>
          </a:prstGeom>
        </p:spPr>
      </p:pic>
      <p:pic>
        <p:nvPicPr>
          <p:cNvPr id="1026" name="Picture 2" descr="https://blog-assets.freshworks.com/freshdesk/wp-content/uploads/2019/08/07143846/K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3754620"/>
            <a:ext cx="3427940" cy="20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hatfix.com/blog/wp-content/uploads/2021/08/zendesk-knowledge-ba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28" y="3810859"/>
            <a:ext cx="3808534" cy="211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1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 Применяемые программные средства: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/>
              <a:t>СУП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6D47D77F-5805-4DB8-9D85-86399ECD1FC7}"/>
              </a:ext>
            </a:extLst>
          </p:cNvPr>
          <p:cNvSpPr/>
          <p:nvPr/>
        </p:nvSpPr>
        <p:spPr>
          <a:xfrm>
            <a:off x="2674216" y="3393552"/>
            <a:ext cx="70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/>
              <a:t>Jira</a:t>
            </a:r>
            <a:endParaRPr lang="ru-RU" sz="2400" b="1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856CE205-BA93-4A44-B0A6-5558FB4FDF3A}"/>
              </a:ext>
            </a:extLst>
          </p:cNvPr>
          <p:cNvSpPr/>
          <p:nvPr/>
        </p:nvSpPr>
        <p:spPr>
          <a:xfrm>
            <a:off x="8340480" y="6083679"/>
            <a:ext cx="1946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 err="1"/>
              <a:t>YouGile</a:t>
            </a:r>
            <a:endParaRPr lang="en-US" sz="24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2E162BBE-02B3-46B3-B667-A808E86D90BF}"/>
              </a:ext>
            </a:extLst>
          </p:cNvPr>
          <p:cNvSpPr/>
          <p:nvPr/>
        </p:nvSpPr>
        <p:spPr>
          <a:xfrm>
            <a:off x="2572108" y="6083679"/>
            <a:ext cx="1728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/>
              <a:t>Trello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DE3C65E-8BA5-482A-AA1C-F7106C241564}"/>
              </a:ext>
            </a:extLst>
          </p:cNvPr>
          <p:cNvSpPr/>
          <p:nvPr/>
        </p:nvSpPr>
        <p:spPr>
          <a:xfrm>
            <a:off x="8332110" y="3387300"/>
            <a:ext cx="1954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400" b="1" dirty="0"/>
              <a:t>Bitrix24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2D0F8264-FB48-41D2-92D5-484E1D048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91" y="4030001"/>
            <a:ext cx="3602737" cy="20536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23BAF254-4495-478F-97C6-35C96EB61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18" y="4030001"/>
            <a:ext cx="3602737" cy="20536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26BC031D-22CA-422C-8107-3F52D5646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075" y="1324033"/>
            <a:ext cx="3602737" cy="205367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C8117896-6005-4FC9-8B96-E89C53EB93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17" y="1400225"/>
            <a:ext cx="3602737" cy="20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8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 Применяемые программные средства: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/>
              <a:t>ЭТАП Системного Анализа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404190" y="1802365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Стек текстовых редакторов (</a:t>
            </a:r>
            <a:r>
              <a:rPr lang="en-US" sz="2400" b="1" dirty="0"/>
              <a:t>Word, Excel </a:t>
            </a:r>
            <a:r>
              <a:rPr lang="ru-RU" sz="2400" b="1" dirty="0"/>
              <a:t> и т.д.)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04190" y="2403024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Система управления задачами и проектами (</a:t>
            </a:r>
            <a:r>
              <a:rPr lang="en-US" sz="2400" b="1" dirty="0" err="1"/>
              <a:t>Jira</a:t>
            </a:r>
            <a:r>
              <a:rPr lang="en-US" sz="2400" b="1" dirty="0"/>
              <a:t>, </a:t>
            </a:r>
            <a:r>
              <a:rPr lang="en-US" sz="2400" b="1" dirty="0" err="1"/>
              <a:t>Trello</a:t>
            </a:r>
            <a:r>
              <a:rPr lang="en-US" sz="2400" b="1" dirty="0"/>
              <a:t> </a:t>
            </a:r>
            <a:r>
              <a:rPr lang="ru-RU" sz="2400" b="1" dirty="0"/>
              <a:t>и </a:t>
            </a:r>
            <a:r>
              <a:rPr lang="ru-RU" sz="2400" b="1" dirty="0" err="1"/>
              <a:t>тд</a:t>
            </a:r>
            <a:r>
              <a:rPr lang="ru-RU" sz="2400" b="1" dirty="0"/>
              <a:t>.).</a:t>
            </a:r>
            <a:endParaRPr lang="en-US" sz="2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404190" y="3003683"/>
            <a:ext cx="9821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Графические системы построения диаграмм и моделей (</a:t>
            </a:r>
            <a:r>
              <a:rPr lang="en-US" sz="2400" b="1" dirty="0" err="1"/>
              <a:t>Drawio</a:t>
            </a:r>
            <a:r>
              <a:rPr lang="en-US" sz="2400" b="1" dirty="0"/>
              <a:t>, Visio</a:t>
            </a:r>
            <a:r>
              <a:rPr lang="ru-RU" sz="2400" b="1" dirty="0"/>
              <a:t> и </a:t>
            </a:r>
            <a:r>
              <a:rPr lang="ru-RU" sz="2400" b="1" dirty="0" err="1"/>
              <a:t>тд</a:t>
            </a:r>
            <a:r>
              <a:rPr lang="ru-RU" sz="2400" b="1" dirty="0"/>
              <a:t>.)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404190" y="4035229"/>
            <a:ext cx="9821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 Среды разработки на языках </a:t>
            </a:r>
            <a:r>
              <a:rPr lang="en-US" sz="2400" b="1" dirty="0"/>
              <a:t>SQL </a:t>
            </a:r>
            <a:r>
              <a:rPr lang="ru-RU" sz="2400" b="1" dirty="0"/>
              <a:t>(</a:t>
            </a:r>
            <a:r>
              <a:rPr lang="en-US" sz="2400" b="1" dirty="0"/>
              <a:t>SQL Developer, PLSQL</a:t>
            </a:r>
            <a:r>
              <a:rPr lang="ru-RU" sz="2400" b="1" dirty="0"/>
              <a:t> </a:t>
            </a:r>
            <a:r>
              <a:rPr lang="en-US" sz="2400" b="1" dirty="0" err="1"/>
              <a:t>DEveloper</a:t>
            </a:r>
            <a:r>
              <a:rPr lang="en-US" sz="2400" b="1" dirty="0"/>
              <a:t>, </a:t>
            </a:r>
            <a:r>
              <a:rPr lang="en-US" sz="2400" b="1" dirty="0" err="1"/>
              <a:t>PostgreSQL</a:t>
            </a:r>
            <a:r>
              <a:rPr lang="en-US" sz="2400" b="1" dirty="0"/>
              <a:t> </a:t>
            </a:r>
            <a:r>
              <a:rPr lang="ru-RU" sz="2400" b="1" dirty="0"/>
              <a:t>и </a:t>
            </a:r>
            <a:r>
              <a:rPr lang="ru-RU" sz="2400" b="1" dirty="0" err="1"/>
              <a:t>тд</a:t>
            </a:r>
            <a:r>
              <a:rPr lang="ru-RU" sz="2400" b="1" dirty="0"/>
              <a:t>.)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404190" y="5066775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и др. </a:t>
            </a:r>
          </a:p>
        </p:txBody>
      </p:sp>
    </p:spTree>
    <p:extLst>
      <p:ext uri="{BB962C8B-B14F-4D97-AF65-F5344CB8AC3E}">
        <p14:creationId xmlns:p14="http://schemas.microsoft.com/office/powerpoint/2010/main" val="400500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 Применяемые программные средства: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/>
              <a:t>ЭТАП Проектирования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404190" y="1802365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Стек текстовых редакторов (</a:t>
            </a:r>
            <a:r>
              <a:rPr lang="en-US" sz="2400" b="1" dirty="0"/>
              <a:t>Word, Excel </a:t>
            </a:r>
            <a:r>
              <a:rPr lang="ru-RU" sz="2400" b="1" dirty="0"/>
              <a:t> и т.д.)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404190" y="2403024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Система управления задачами и проектами (</a:t>
            </a:r>
            <a:r>
              <a:rPr lang="en-US" sz="2400" b="1" dirty="0" err="1"/>
              <a:t>Jira</a:t>
            </a:r>
            <a:r>
              <a:rPr lang="en-US" sz="2400" b="1" dirty="0"/>
              <a:t>, </a:t>
            </a:r>
            <a:r>
              <a:rPr lang="en-US" sz="2400" b="1" dirty="0" err="1"/>
              <a:t>Trello</a:t>
            </a:r>
            <a:r>
              <a:rPr lang="en-US" sz="2400" b="1" dirty="0"/>
              <a:t> </a:t>
            </a:r>
            <a:r>
              <a:rPr lang="ru-RU" sz="2400" b="1" dirty="0"/>
              <a:t>и </a:t>
            </a:r>
            <a:r>
              <a:rPr lang="ru-RU" sz="2400" b="1" dirty="0" err="1"/>
              <a:t>тд</a:t>
            </a:r>
            <a:r>
              <a:rPr lang="ru-RU" sz="2400" b="1" dirty="0"/>
              <a:t>.).</a:t>
            </a:r>
            <a:endParaRPr lang="en-US" sz="240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404190" y="3003683"/>
            <a:ext cx="9821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Графические системы построения диаграмм и моделей (</a:t>
            </a:r>
            <a:r>
              <a:rPr lang="en-US" sz="2400" b="1" dirty="0" err="1"/>
              <a:t>Drawio</a:t>
            </a:r>
            <a:r>
              <a:rPr lang="en-US" sz="2400" b="1" dirty="0"/>
              <a:t>, Visio</a:t>
            </a:r>
            <a:r>
              <a:rPr lang="ru-RU" sz="2400" b="1" dirty="0"/>
              <a:t> и </a:t>
            </a:r>
            <a:r>
              <a:rPr lang="ru-RU" sz="2400" b="1" dirty="0" err="1"/>
              <a:t>тд</a:t>
            </a:r>
            <a:r>
              <a:rPr lang="ru-RU" sz="2400" b="1" dirty="0"/>
              <a:t>.)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404190" y="3918795"/>
            <a:ext cx="9821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Системы управления базами данных (</a:t>
            </a:r>
            <a:r>
              <a:rPr lang="en-US" sz="2400" b="1" dirty="0"/>
              <a:t>MySQL, MSSQL Server, Oracle Database </a:t>
            </a:r>
            <a:r>
              <a:rPr lang="ru-RU" sz="2400" b="1" dirty="0"/>
              <a:t>и др.)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404190" y="5756323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и др.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404190" y="4786332"/>
            <a:ext cx="9821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Графические редакторы прототипов (</a:t>
            </a:r>
            <a:r>
              <a:rPr lang="en-US" sz="2400" b="1" dirty="0" err="1"/>
              <a:t>Figma</a:t>
            </a:r>
            <a:r>
              <a:rPr lang="en-US" sz="2400" b="1" dirty="0"/>
              <a:t>, </a:t>
            </a:r>
            <a:r>
              <a:rPr lang="en-US" sz="2400" b="1" dirty="0" err="1"/>
              <a:t>InVision</a:t>
            </a:r>
            <a:r>
              <a:rPr lang="en-US" sz="2400" b="1" dirty="0"/>
              <a:t> Studio</a:t>
            </a:r>
            <a:r>
              <a:rPr lang="ru-RU" sz="2400" b="1" dirty="0"/>
              <a:t> и </a:t>
            </a:r>
            <a:r>
              <a:rPr lang="ru-RU" sz="2400" b="1" dirty="0" err="1"/>
              <a:t>тд</a:t>
            </a:r>
            <a:r>
              <a:rPr lang="ru-RU" sz="2400" b="1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03214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 Применяемые программные средства: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/>
              <a:t>ЭТАП Разработки/реализации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41413" y="1917602"/>
            <a:ext cx="10787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Среды разработки (</a:t>
            </a:r>
            <a:r>
              <a:rPr lang="en-US" sz="2400" b="1" dirty="0"/>
              <a:t>Visual Studio</a:t>
            </a:r>
            <a:r>
              <a:rPr lang="ru-RU" sz="2400" b="1" dirty="0"/>
              <a:t>, </a:t>
            </a:r>
            <a:r>
              <a:rPr lang="en-US" sz="2400" b="1" dirty="0"/>
              <a:t>Android Studio, </a:t>
            </a:r>
            <a:r>
              <a:rPr lang="en-US" sz="2400" b="1" dirty="0" err="1"/>
              <a:t>IntelliJ</a:t>
            </a:r>
            <a:r>
              <a:rPr lang="en-US" sz="2400" b="1" dirty="0"/>
              <a:t> IDEA, Eclipse </a:t>
            </a:r>
            <a:r>
              <a:rPr lang="ru-RU" sz="2400" b="1" dirty="0"/>
              <a:t>и др.)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141413" y="3036636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Системы контроля версий (</a:t>
            </a:r>
            <a:r>
              <a:rPr lang="en-US" sz="2400" b="1" dirty="0" err="1"/>
              <a:t>GitLab</a:t>
            </a:r>
            <a:r>
              <a:rPr lang="en-US" sz="2400" b="1" dirty="0"/>
              <a:t>, </a:t>
            </a:r>
            <a:r>
              <a:rPr lang="en-US" sz="2400" b="1" dirty="0" err="1"/>
              <a:t>GitHub</a:t>
            </a:r>
            <a:r>
              <a:rPr lang="ru-RU" sz="2400" b="1" dirty="0"/>
              <a:t>, </a:t>
            </a:r>
            <a:r>
              <a:rPr lang="en-US" sz="2400" b="1" dirty="0"/>
              <a:t>SVN</a:t>
            </a:r>
            <a:r>
              <a:rPr lang="ru-RU" sz="2400" b="1" dirty="0"/>
              <a:t>, </a:t>
            </a:r>
            <a:r>
              <a:rPr lang="en-US" sz="2400" b="1" dirty="0"/>
              <a:t>Mercurial</a:t>
            </a:r>
            <a:r>
              <a:rPr lang="ru-RU" sz="2400" b="1" dirty="0"/>
              <a:t>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41413" y="3118920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141413" y="3816865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Инструментов непрерывной интеграции (</a:t>
            </a:r>
            <a:r>
              <a:rPr lang="en-US" sz="2400" b="1" dirty="0"/>
              <a:t>Jenkins</a:t>
            </a:r>
            <a:r>
              <a:rPr lang="ru-RU" sz="2400" b="1" dirty="0"/>
              <a:t>, </a:t>
            </a:r>
            <a:r>
              <a:rPr lang="en-US" sz="2400" b="1" dirty="0"/>
              <a:t>Buddy, </a:t>
            </a:r>
            <a:r>
              <a:rPr lang="en-US" sz="2400" b="1" dirty="0" err="1"/>
              <a:t>TeamCity</a:t>
            </a:r>
            <a:r>
              <a:rPr lang="ru-RU" sz="2400" b="1" dirty="0"/>
              <a:t>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41413" y="4648851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СУБД (</a:t>
            </a:r>
            <a:r>
              <a:rPr lang="en-US" sz="2400" b="1" dirty="0"/>
              <a:t>MySQL, MSSQL Server, Oracle Database </a:t>
            </a:r>
            <a:r>
              <a:rPr lang="ru-RU" sz="2400" b="1" dirty="0"/>
              <a:t>и др.)</a:t>
            </a:r>
          </a:p>
        </p:txBody>
      </p:sp>
    </p:spTree>
    <p:extLst>
      <p:ext uri="{BB962C8B-B14F-4D97-AF65-F5344CB8AC3E}">
        <p14:creationId xmlns:p14="http://schemas.microsoft.com/office/powerpoint/2010/main" val="76398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 Применяемые программные средства: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/>
              <a:t>ЭТАП Тестирования/отладки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41413" y="1479734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Стек текстовых редакторов (</a:t>
            </a:r>
            <a:r>
              <a:rPr lang="en-US" sz="2400" b="1" dirty="0"/>
              <a:t>Word, Excel </a:t>
            </a:r>
            <a:r>
              <a:rPr lang="ru-RU" sz="2400" b="1" dirty="0"/>
              <a:t> и т.д.)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141413" y="2084301"/>
            <a:ext cx="9821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Среды разработки (</a:t>
            </a:r>
            <a:r>
              <a:rPr lang="en-US" sz="2400" b="1" dirty="0"/>
              <a:t>Visual Studio</a:t>
            </a:r>
            <a:r>
              <a:rPr lang="ru-RU" sz="2400" b="1" dirty="0"/>
              <a:t>, </a:t>
            </a:r>
            <a:r>
              <a:rPr lang="en-US" sz="2400" b="1" dirty="0"/>
              <a:t>Android Studio, </a:t>
            </a:r>
            <a:r>
              <a:rPr lang="en-US" sz="2400" b="1" dirty="0" err="1"/>
              <a:t>IntelliJ</a:t>
            </a:r>
            <a:r>
              <a:rPr lang="en-US" sz="2400" b="1" dirty="0"/>
              <a:t> IDEA, Eclipse </a:t>
            </a:r>
            <a:r>
              <a:rPr lang="ru-RU" sz="2400" b="1" dirty="0"/>
              <a:t>и др.)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99316" y="3026733"/>
            <a:ext cx="9821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Среды разработки на языках </a:t>
            </a:r>
            <a:r>
              <a:rPr lang="en-US" sz="2400" b="1" dirty="0"/>
              <a:t>SQL </a:t>
            </a:r>
            <a:r>
              <a:rPr lang="ru-RU" sz="2400" b="1" dirty="0"/>
              <a:t>(</a:t>
            </a:r>
            <a:r>
              <a:rPr lang="en-US" sz="2400" b="1" dirty="0"/>
              <a:t>SQL Developer, PLSQL</a:t>
            </a:r>
            <a:r>
              <a:rPr lang="ru-RU" sz="2400" b="1" dirty="0"/>
              <a:t> </a:t>
            </a:r>
            <a:r>
              <a:rPr lang="en-US" sz="2400" b="1" dirty="0" err="1"/>
              <a:t>DEveloper</a:t>
            </a:r>
            <a:r>
              <a:rPr lang="en-US" sz="2400" b="1" dirty="0"/>
              <a:t>, </a:t>
            </a:r>
            <a:r>
              <a:rPr lang="en-US" sz="2400" b="1" dirty="0" err="1"/>
              <a:t>PostgreSQL</a:t>
            </a:r>
            <a:r>
              <a:rPr lang="en-US" sz="2400" b="1" dirty="0"/>
              <a:t> </a:t>
            </a:r>
            <a:r>
              <a:rPr lang="ru-RU" sz="2400" b="1" dirty="0"/>
              <a:t>и </a:t>
            </a:r>
            <a:r>
              <a:rPr lang="ru-RU" sz="2400" b="1" dirty="0" err="1"/>
              <a:t>тд</a:t>
            </a:r>
            <a:r>
              <a:rPr lang="ru-RU" sz="2400" b="1" dirty="0"/>
              <a:t>.)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099316" y="4022850"/>
            <a:ext cx="9905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Инструменты тестирования и отладки (</a:t>
            </a:r>
            <a:r>
              <a:rPr lang="en-US" sz="2400" b="1" dirty="0" err="1"/>
              <a:t>SoapUI</a:t>
            </a:r>
            <a:r>
              <a:rPr lang="en-US" sz="2400" b="1" dirty="0"/>
              <a:t> Pro</a:t>
            </a:r>
            <a:r>
              <a:rPr lang="ru-RU" sz="2400" b="1" dirty="0"/>
              <a:t>, </a:t>
            </a:r>
            <a:r>
              <a:rPr lang="en-US" sz="2400" b="1" dirty="0"/>
              <a:t>Selenium</a:t>
            </a:r>
            <a:r>
              <a:rPr lang="ru-RU" sz="2400" b="1" dirty="0"/>
              <a:t>, </a:t>
            </a:r>
            <a:r>
              <a:rPr lang="en-US" sz="2400" b="1" dirty="0"/>
              <a:t>Postman,</a:t>
            </a:r>
            <a:r>
              <a:rPr lang="ru-RU" sz="2400" b="1" dirty="0"/>
              <a:t> </a:t>
            </a:r>
            <a:r>
              <a:rPr lang="en-US" sz="2400" b="1" dirty="0" err="1"/>
              <a:t>LoadRunner</a:t>
            </a:r>
            <a:r>
              <a:rPr lang="ru-RU" sz="2400" b="1" dirty="0"/>
              <a:t>,</a:t>
            </a:r>
            <a:r>
              <a:rPr lang="en-US" sz="2400" b="1" dirty="0"/>
              <a:t> </a:t>
            </a:r>
            <a:r>
              <a:rPr lang="ru-RU" sz="2400" b="1" dirty="0" err="1"/>
              <a:t>корпор</a:t>
            </a:r>
            <a:r>
              <a:rPr lang="ru-RU" sz="2400" b="1" dirty="0"/>
              <a:t>. инструмент и </a:t>
            </a:r>
            <a:r>
              <a:rPr lang="ru-RU" sz="2400" b="1" dirty="0" err="1"/>
              <a:t>тд</a:t>
            </a:r>
            <a:r>
              <a:rPr lang="ru-RU" sz="2400" b="1" dirty="0"/>
              <a:t>.)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141413" y="5018967"/>
            <a:ext cx="9905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Клиенты удаленного доступа (</a:t>
            </a:r>
            <a:r>
              <a:rPr lang="en-US" sz="2400" b="1" dirty="0" err="1"/>
              <a:t>PuTTY</a:t>
            </a:r>
            <a:r>
              <a:rPr lang="ru-RU" sz="2400" b="1" dirty="0"/>
              <a:t>, </a:t>
            </a:r>
            <a:r>
              <a:rPr lang="en-US" sz="2400" b="1" dirty="0" err="1"/>
              <a:t>TeamViewer</a:t>
            </a:r>
            <a:r>
              <a:rPr lang="ru-RU" sz="2400" b="1" dirty="0"/>
              <a:t>, </a:t>
            </a:r>
            <a:r>
              <a:rPr lang="en-US" sz="2400" b="1" dirty="0" err="1"/>
              <a:t>KiTTY</a:t>
            </a:r>
            <a:r>
              <a:rPr lang="en-US" sz="2400" b="1" dirty="0"/>
              <a:t>, </a:t>
            </a:r>
            <a:r>
              <a:rPr lang="en-US" sz="2400" b="1" dirty="0" err="1"/>
              <a:t>Xshell</a:t>
            </a:r>
            <a:r>
              <a:rPr lang="en-US" sz="2400" b="1" dirty="0"/>
              <a:t> </a:t>
            </a:r>
            <a:r>
              <a:rPr lang="ru-RU" sz="2400" b="1" dirty="0"/>
              <a:t>и </a:t>
            </a:r>
            <a:r>
              <a:rPr lang="ru-RU" sz="2400" b="1" dirty="0" err="1"/>
              <a:t>тд</a:t>
            </a:r>
            <a:r>
              <a:rPr lang="ru-RU" sz="2400" b="1" dirty="0"/>
              <a:t>.)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099316" y="6015084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Система управления задачами и проектами (</a:t>
            </a:r>
            <a:r>
              <a:rPr lang="en-US" sz="2400" b="1" dirty="0" err="1"/>
              <a:t>Jira</a:t>
            </a:r>
            <a:r>
              <a:rPr lang="en-US" sz="2400" b="1" dirty="0"/>
              <a:t>, </a:t>
            </a:r>
            <a:r>
              <a:rPr lang="en-US" sz="2400" b="1" dirty="0" err="1"/>
              <a:t>Trello</a:t>
            </a:r>
            <a:r>
              <a:rPr lang="en-US" sz="2400" b="1" dirty="0"/>
              <a:t> </a:t>
            </a:r>
            <a:r>
              <a:rPr lang="ru-RU" sz="2400" b="1" dirty="0"/>
              <a:t>и </a:t>
            </a:r>
            <a:r>
              <a:rPr lang="ru-RU" sz="2400" b="1" dirty="0" err="1"/>
              <a:t>тд</a:t>
            </a:r>
            <a:r>
              <a:rPr lang="ru-RU" sz="2400" b="1" dirty="0"/>
              <a:t>.).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31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552FDE-7637-424E-A538-EE38772C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794" y="370543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ru-RU" sz="3000" dirty="0">
                <a:latin typeface="+mn-lt"/>
                <a:ea typeface="+mn-ea"/>
                <a:cs typeface="+mn-cs"/>
              </a:rPr>
              <a:t>Поддержка и тестирование систем</a:t>
            </a:r>
            <a:endParaRPr lang="ru-RU" sz="30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738F31-B688-4813-929B-4C717292BB24}"/>
              </a:ext>
            </a:extLst>
          </p:cNvPr>
          <p:cNvSpPr txBox="1"/>
          <p:nvPr/>
        </p:nvSpPr>
        <p:spPr>
          <a:xfrm>
            <a:off x="1581269" y="1456705"/>
            <a:ext cx="6103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Основные понятия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3706F7A-BB8E-4D91-BAD9-FD3C3890DB64}"/>
              </a:ext>
            </a:extLst>
          </p:cNvPr>
          <p:cNvSpPr txBox="1"/>
          <p:nvPr/>
        </p:nvSpPr>
        <p:spPr>
          <a:xfrm>
            <a:off x="1581269" y="1975491"/>
            <a:ext cx="6103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Качество ПО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81269" y="2451162"/>
            <a:ext cx="78449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Классификация видов тестирования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581269" y="2969948"/>
            <a:ext cx="4650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Методы тестирования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581269" y="3468508"/>
            <a:ext cx="49696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Основные типы ошибок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581269" y="4517160"/>
            <a:ext cx="7630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Организация процесса тестирования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581269" y="3975285"/>
            <a:ext cx="4670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Техники тестирования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581269" y="5062270"/>
            <a:ext cx="6895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Документирование тестирования.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581269" y="5604145"/>
            <a:ext cx="73055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Автоматизированное тестирование.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22844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" grpId="0"/>
      <p:bldP spid="5" grpId="0"/>
      <p:bldP spid="12" grpId="0"/>
      <p:bldP spid="13" grpId="0"/>
      <p:bldP spid="14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Основные понятия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41413" y="3158811"/>
            <a:ext cx="10345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Тестирование программного обеспечения (</a:t>
            </a:r>
            <a:r>
              <a:rPr lang="ru-RU" sz="2400" b="1" u="sng" dirty="0" err="1"/>
              <a:t>Software</a:t>
            </a:r>
            <a:r>
              <a:rPr lang="ru-RU" sz="2400" b="1" u="sng" dirty="0"/>
              <a:t> </a:t>
            </a:r>
            <a:r>
              <a:rPr lang="ru-RU" sz="2400" b="1" u="sng" dirty="0" err="1"/>
              <a:t>Testing</a:t>
            </a:r>
            <a:r>
              <a:rPr lang="ru-RU" sz="2400" b="1" u="sng" dirty="0"/>
              <a:t>)</a:t>
            </a:r>
            <a:r>
              <a:rPr lang="ru-RU" sz="2400" b="1" dirty="0"/>
              <a:t> -  </a:t>
            </a:r>
            <a:r>
              <a:rPr lang="ru-RU" sz="2000" dirty="0"/>
              <a:t>проверка соответствия реальных и ожидаемых результатов поведения программы, проводимая на конечном наборе тестов, выбранном определённым образом.</a:t>
            </a:r>
            <a:r>
              <a:rPr lang="ru-RU" sz="2000" b="1" dirty="0"/>
              <a:t> </a:t>
            </a:r>
            <a:endParaRPr lang="ru-RU" sz="24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141413" y="1316970"/>
            <a:ext cx="1034573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Тестирование программного обеспечения</a:t>
            </a:r>
            <a:r>
              <a:rPr lang="ru-RU" sz="2400" b="1" dirty="0"/>
              <a:t> — </a:t>
            </a:r>
            <a:r>
              <a:rPr lang="ru-RU" sz="2000" dirty="0"/>
              <a:t>процесс исследования, испытания программного продукта, имеющий своей целью проверку соответствия между реальным поведением программы и её ожидаемым поведением на конечном наборе тестов, выбранных определённым образом (ISO/IEC TR 19759:2005)</a:t>
            </a:r>
          </a:p>
        </p:txBody>
      </p:sp>
    </p:spTree>
    <p:extLst>
      <p:ext uri="{BB962C8B-B14F-4D97-AF65-F5344CB8AC3E}">
        <p14:creationId xmlns:p14="http://schemas.microsoft.com/office/powerpoint/2010/main" val="21212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41410" y="3538526"/>
            <a:ext cx="1034573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Отчёт о дефекте (</a:t>
            </a:r>
            <a:r>
              <a:rPr lang="ru-RU" sz="2400" b="1" u="sng" dirty="0" err="1"/>
              <a:t>bug</a:t>
            </a:r>
            <a:r>
              <a:rPr lang="ru-RU" sz="2400" b="1" u="sng" dirty="0"/>
              <a:t> </a:t>
            </a:r>
            <a:r>
              <a:rPr lang="ru-RU" sz="2400" b="1" u="sng" dirty="0" err="1"/>
              <a:t>report</a:t>
            </a:r>
            <a:r>
              <a:rPr lang="ru-RU" sz="2400" b="1" u="sng" dirty="0"/>
              <a:t>)</a:t>
            </a:r>
            <a:r>
              <a:rPr lang="ru-RU" sz="2400" b="1" dirty="0"/>
              <a:t> — </a:t>
            </a:r>
            <a:r>
              <a:rPr lang="ru-RU" sz="2000" dirty="0"/>
              <a:t>документ, который содержит отчет о любом недостатке в компоненте или системе, который потенциально может привести компонент или систему к невозможности выполнить требуемую функцию</a:t>
            </a:r>
            <a:r>
              <a:rPr lang="ru-RU" sz="2400" b="1" dirty="0"/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Основные понятия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41413" y="1316970"/>
            <a:ext cx="10345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Баг (ошибка)</a:t>
            </a:r>
            <a:r>
              <a:rPr lang="ru-RU" sz="2400" b="1" dirty="0"/>
              <a:t> – </a:t>
            </a:r>
            <a:r>
              <a:rPr lang="ru-RU" sz="2000" dirty="0"/>
              <a:t>это результат деятельности людей, связанный с разработкой программного обеспечения.</a:t>
            </a:r>
            <a:r>
              <a:rPr lang="ru-RU" sz="2000" b="1" dirty="0"/>
              <a:t> </a:t>
            </a:r>
            <a:r>
              <a:rPr lang="ru-RU" sz="2000" dirty="0"/>
              <a:t>Результатом является дефект.</a:t>
            </a:r>
            <a:r>
              <a:rPr lang="ru-RU" sz="2000" b="1" dirty="0"/>
              <a:t> 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41411" y="2131702"/>
            <a:ext cx="10345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Дефект</a:t>
            </a:r>
            <a:r>
              <a:rPr lang="ru-RU" sz="2400" b="1" dirty="0"/>
              <a:t> – </a:t>
            </a:r>
            <a:r>
              <a:rPr lang="ru-RU" sz="2000" dirty="0"/>
              <a:t>несоответствие поведения программы требованиям документации или ожидаемому поведению.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41411" y="2946434"/>
            <a:ext cx="103457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Отказ (сбой)</a:t>
            </a:r>
            <a:r>
              <a:rPr lang="ru-RU" sz="2400" b="1" dirty="0"/>
              <a:t> – </a:t>
            </a:r>
            <a:r>
              <a:rPr lang="ru-RU" sz="2000" dirty="0"/>
              <a:t>проявление дефекта в ходе эксплуатации программы.</a:t>
            </a:r>
            <a:r>
              <a:rPr lang="ru-RU" sz="2400" b="1" dirty="0"/>
              <a:t>  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92" y="5271769"/>
            <a:ext cx="4884737" cy="108417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1187121"/>
            <a:ext cx="10304372" cy="37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Основные понятия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21556" y="1301436"/>
            <a:ext cx="10345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Цель тестирования</a:t>
            </a:r>
            <a:r>
              <a:rPr lang="ru-RU" sz="2400" b="1" dirty="0"/>
              <a:t> -  </a:t>
            </a:r>
            <a:r>
              <a:rPr lang="ru-RU" sz="2000" dirty="0"/>
              <a:t>проверка соответствия ПО предъявляемым требованиям, обеспечение уверенности в качестве ПО, поиск очевидных ошибок в программном обеспечении, которые должны быть выявлены до того, как их обнаружат пользователи программы.</a:t>
            </a:r>
            <a:r>
              <a:rPr lang="ru-RU" sz="2000" b="1" dirty="0"/>
              <a:t> 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3771900"/>
            <a:ext cx="4671760" cy="24717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3771900"/>
            <a:ext cx="2931307" cy="247173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021556" y="2844445"/>
            <a:ext cx="10345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Требования</a:t>
            </a:r>
            <a:r>
              <a:rPr lang="ru-RU" sz="2400" dirty="0"/>
              <a:t> </a:t>
            </a:r>
            <a:r>
              <a:rPr lang="ru-RU" sz="2400" b="1" dirty="0"/>
              <a:t> – </a:t>
            </a:r>
            <a:r>
              <a:rPr lang="ru-RU" sz="2000" dirty="0"/>
              <a:t>это спецификация (описание) того, что должно быть реализовано.</a:t>
            </a:r>
            <a:r>
              <a:rPr lang="ru-RU" sz="2000" b="1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0000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552FDE-7637-424E-A538-EE38772C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794" y="370543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ru-RU" sz="3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Общая информация о технологии разработки программного обеспечения и значение этапа тестирования в ней.</a:t>
            </a:r>
            <a:endParaRPr lang="ru-RU" sz="3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D599676F-3CB4-4291-A424-0D695A6B77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36" y="2434979"/>
            <a:ext cx="1908568" cy="19085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6D962CD5-0FA0-4CE6-8CE1-D7C42DCC7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08" y="2413642"/>
            <a:ext cx="3549384" cy="19965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831BD835-8C7A-4387-8BBF-7A296994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64" y="2413642"/>
            <a:ext cx="4198209" cy="202578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D577EADA-CB9E-43E6-B2E9-F09452A0D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64" y="2097088"/>
            <a:ext cx="4301222" cy="27442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738F31-B688-4813-929B-4C717292BB24}"/>
              </a:ext>
            </a:extLst>
          </p:cNvPr>
          <p:cNvSpPr txBox="1"/>
          <p:nvPr/>
        </p:nvSpPr>
        <p:spPr>
          <a:xfrm>
            <a:off x="1092835" y="2559076"/>
            <a:ext cx="6103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Основные понятия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3706F7A-BB8E-4D91-BAD9-FD3C3890DB64}"/>
              </a:ext>
            </a:extLst>
          </p:cNvPr>
          <p:cNvSpPr txBox="1"/>
          <p:nvPr/>
        </p:nvSpPr>
        <p:spPr>
          <a:xfrm>
            <a:off x="1092835" y="3362141"/>
            <a:ext cx="6103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Жизненный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цикл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92835" y="4071609"/>
            <a:ext cx="78449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Методологии разработки ПО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92835" y="4798940"/>
            <a:ext cx="7724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Применяемые программные средства</a:t>
            </a:r>
          </a:p>
        </p:txBody>
      </p:sp>
    </p:spTree>
    <p:extLst>
      <p:ext uri="{BB962C8B-B14F-4D97-AF65-F5344CB8AC3E}">
        <p14:creationId xmlns:p14="http://schemas.microsoft.com/office/powerpoint/2010/main" val="40390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Качество ПО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41411" y="1492466"/>
            <a:ext cx="103457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Качество ПО</a:t>
            </a:r>
            <a:r>
              <a:rPr lang="ru-RU" sz="2400" b="1" dirty="0"/>
              <a:t> – </a:t>
            </a:r>
            <a:r>
              <a:rPr lang="ru-RU" sz="2000" dirty="0"/>
              <a:t>это полнота свойств и характеристик продукта, процесса или услуги, которые обеспечивают способность удовлетворять заявленным или подразумеваемым потребностям.</a:t>
            </a:r>
            <a:r>
              <a:rPr lang="ru-RU" sz="2000" b="1" dirty="0"/>
              <a:t> </a:t>
            </a:r>
            <a:endParaRPr lang="ru-RU" sz="2000" dirty="0"/>
          </a:p>
        </p:txBody>
      </p:sp>
      <p:pic>
        <p:nvPicPr>
          <p:cNvPr id="1026" name="Picture 2" descr="https://spkchs.ru/upload/e39/0b4a47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881" y="2894250"/>
            <a:ext cx="4351549" cy="32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8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Качество ПО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41411" y="1492466"/>
            <a:ext cx="103457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Верификация (</a:t>
            </a:r>
            <a:r>
              <a:rPr lang="ru-RU" sz="2400" b="1" u="sng" dirty="0" err="1"/>
              <a:t>verification</a:t>
            </a:r>
            <a:r>
              <a:rPr lang="ru-RU" sz="2400" b="1" u="sng" dirty="0"/>
              <a:t>)</a:t>
            </a:r>
            <a:r>
              <a:rPr lang="ru-RU" sz="2400" b="1" dirty="0"/>
              <a:t> </a:t>
            </a:r>
            <a:r>
              <a:rPr lang="ru-RU" sz="2000" dirty="0"/>
              <a:t>— это процесс оценки системы, чтобы понять, удовлетворяют ли результаты текущего этапа разработки условиям, которые были сформулированы в его начале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41410" y="2747952"/>
            <a:ext cx="10345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 err="1"/>
              <a:t>Валидация</a:t>
            </a:r>
            <a:r>
              <a:rPr lang="ru-RU" sz="2400" b="1" u="sng" dirty="0"/>
              <a:t> (</a:t>
            </a:r>
            <a:r>
              <a:rPr lang="ru-RU" sz="2400" b="1" u="sng" dirty="0" err="1"/>
              <a:t>validation</a:t>
            </a:r>
            <a:r>
              <a:rPr lang="ru-RU" sz="2400" b="1" u="sng" dirty="0"/>
              <a:t>)</a:t>
            </a:r>
            <a:r>
              <a:rPr lang="ru-RU" sz="2400" dirty="0"/>
              <a:t> </a:t>
            </a:r>
            <a:r>
              <a:rPr lang="ru-RU" sz="2000" dirty="0"/>
              <a:t>— это определение соответствия разрабатываемого ПО ожиданиям и потребностям пользователя, его требованиям к системе.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337" y="3695661"/>
            <a:ext cx="65341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5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Качество ПО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41412" y="1317841"/>
            <a:ext cx="10345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Контроль качества (</a:t>
            </a:r>
            <a:r>
              <a:rPr lang="en-US" sz="2400" b="1" u="sng" dirty="0"/>
              <a:t>Quality Control</a:t>
            </a:r>
            <a:r>
              <a:rPr lang="ru-RU" sz="2400" b="1" u="sng" dirty="0"/>
              <a:t>) </a:t>
            </a:r>
            <a:r>
              <a:rPr lang="ru-RU" sz="2400" b="1" dirty="0"/>
              <a:t>– </a:t>
            </a:r>
            <a:r>
              <a:rPr lang="ru-RU" sz="2000" dirty="0"/>
              <a:t>анализ результатов тестирования и качества новых версий выпускаемого продукта.</a:t>
            </a:r>
            <a:r>
              <a:rPr lang="ru-RU" sz="2000" b="1" dirty="0"/>
              <a:t> 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41412" y="2237223"/>
            <a:ext cx="10345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Обеспечение качества (</a:t>
            </a:r>
            <a:r>
              <a:rPr lang="en-US" sz="2400" b="1" u="sng" dirty="0"/>
              <a:t>Quality Assurance</a:t>
            </a:r>
            <a:r>
              <a:rPr lang="ru-RU" sz="2400" b="1" u="sng" dirty="0"/>
              <a:t>)</a:t>
            </a:r>
            <a:r>
              <a:rPr lang="ru-RU" sz="2400" b="1" dirty="0"/>
              <a:t> – </a:t>
            </a:r>
            <a:r>
              <a:rPr lang="ru-RU" sz="2000" dirty="0"/>
              <a:t>изучение возможностей по изменению и улучшению процесса разработки, улучшению коммуникаций в команде, где тестирование является только одним из аспектов обеспечения качества.</a:t>
            </a:r>
            <a:r>
              <a:rPr lang="ru-RU" sz="2000" b="1" dirty="0"/>
              <a:t> </a:t>
            </a:r>
            <a:endParaRPr lang="ru-RU" sz="2000" dirty="0"/>
          </a:p>
        </p:txBody>
      </p:sp>
      <p:pic>
        <p:nvPicPr>
          <p:cNvPr id="2052" name="Picture 4" descr="https://i0.wp.com/www.qatouch.com/wp-content/uploads/2019/06/Quality-Assurance-Vs-Quality-Control-Feature-Image.png?fit=1000%2C525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81" y="3622218"/>
            <a:ext cx="5674062" cy="297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18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Классификация видов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тестирования</a:t>
            </a:r>
          </a:p>
        </p:txBody>
      </p:sp>
      <p:pic>
        <p:nvPicPr>
          <p:cNvPr id="4098" name="Picture 2" descr="https://sun9-47.userapi.com/impf/dAq6tbml6yea6-kweLeWE11w3n3SFc0jez3s6w/BmbWk2ERZtY.jpg?size=1280x616&amp;quality=96&amp;sign=6ff16a437bd5afa7be0263743c04144d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475548"/>
            <a:ext cx="10206182" cy="491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96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Классификация по доступности кода и архитектуры. методы тестирования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141410" y="1576284"/>
            <a:ext cx="10345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Тестирование белого ящика</a:t>
            </a:r>
            <a:r>
              <a:rPr lang="ru-RU" sz="2400" b="1" dirty="0"/>
              <a:t> — </a:t>
            </a:r>
            <a:r>
              <a:rPr lang="ru-RU" sz="2000" dirty="0"/>
              <a:t>метод тестирования ПО, который предполагает полный доступ к коду проекта.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41408" y="2485697"/>
            <a:ext cx="103457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Тестирование серого ящика</a:t>
            </a:r>
            <a:r>
              <a:rPr lang="ru-RU" sz="2400" b="1" dirty="0"/>
              <a:t> — </a:t>
            </a:r>
            <a:r>
              <a:rPr lang="ru-RU" sz="2000" dirty="0"/>
              <a:t>метод тестирования ПО, который предполагает частичный доступ к коду проекта (комбинация </a:t>
            </a:r>
            <a:r>
              <a:rPr lang="ru-RU" sz="2000" dirty="0" err="1"/>
              <a:t>White</a:t>
            </a:r>
            <a:r>
              <a:rPr lang="ru-RU" sz="2000" dirty="0"/>
              <a:t> </a:t>
            </a:r>
            <a:r>
              <a:rPr lang="ru-RU" sz="2000" dirty="0" err="1"/>
              <a:t>Box</a:t>
            </a:r>
            <a:r>
              <a:rPr lang="ru-RU" sz="2000" dirty="0"/>
              <a:t> и </a:t>
            </a:r>
            <a:r>
              <a:rPr lang="ru-RU" sz="2000" dirty="0" err="1"/>
              <a:t>Black</a:t>
            </a:r>
            <a:r>
              <a:rPr lang="ru-RU" sz="2000" dirty="0"/>
              <a:t> </a:t>
            </a:r>
            <a:r>
              <a:rPr lang="ru-RU" sz="2000" dirty="0" err="1"/>
              <a:t>Box</a:t>
            </a:r>
            <a:r>
              <a:rPr lang="ru-RU" sz="2000" dirty="0"/>
              <a:t> методов).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41406" y="3592736"/>
            <a:ext cx="107172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u="sng" dirty="0"/>
              <a:t>Тестирование чёрного ящика</a:t>
            </a:r>
            <a:r>
              <a:rPr lang="ru-RU" sz="2400" dirty="0"/>
              <a:t> — </a:t>
            </a:r>
            <a:r>
              <a:rPr lang="ru-RU" sz="2000" dirty="0"/>
              <a:t>метод тестирования ПО, который не предполагает доступа (полного или частичного) к системе. Основывается на работе исключительно с внешним интерфейсом тестируемой системы.</a:t>
            </a:r>
          </a:p>
        </p:txBody>
      </p:sp>
      <p:pic>
        <p:nvPicPr>
          <p:cNvPr id="5122" name="Picture 2" descr="b_npblhfjf2w32kxtkuwnnft_-g.png (927×40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710" y="4766408"/>
            <a:ext cx="4681131" cy="20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74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Классификация по уровню </a:t>
            </a:r>
            <a:br>
              <a:rPr lang="ru-RU" dirty="0"/>
            </a:br>
            <a:r>
              <a:rPr lang="ru-RU" dirty="0"/>
              <a:t>детализации приложения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41405" y="1498433"/>
            <a:ext cx="10345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Модульное тестирование</a:t>
            </a:r>
            <a:r>
              <a:rPr lang="ru-RU" sz="2400" b="1" dirty="0"/>
              <a:t> </a:t>
            </a:r>
            <a:r>
              <a:rPr lang="ru-RU" sz="2000" dirty="0"/>
              <a:t>— проводится для тестирования какого-либо одного логически выделенного и изолированного элемента (модуля) системы в коде. Проводится самими разработчиками, так как предполагает полный доступ к коду.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41405" y="2941394"/>
            <a:ext cx="103457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Интеграционное тестирование</a:t>
            </a:r>
            <a:r>
              <a:rPr lang="ru-RU" sz="2000" dirty="0"/>
              <a:t> — тестирование, направленное на проверку корректности взаимодействия нескольких модулей, объединенных в единое целое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41405" y="4076578"/>
            <a:ext cx="107172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u="sng" dirty="0"/>
              <a:t>Системное тестирование</a:t>
            </a:r>
            <a:r>
              <a:rPr lang="ru-RU" sz="2400" dirty="0"/>
              <a:t> — </a:t>
            </a:r>
            <a:r>
              <a:rPr lang="ru-RU" sz="2000" dirty="0"/>
              <a:t>процесс тестирования системы, на котором проводится не только функциональное тестирование, но и оценка характеристик качества системы — ее устойчивости, надежности, безопасности и производительности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141404" y="5519539"/>
            <a:ext cx="10717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u="sng" dirty="0"/>
              <a:t>Приёмочное тестирование</a:t>
            </a:r>
            <a:r>
              <a:rPr lang="ru-RU" sz="2400" dirty="0"/>
              <a:t> </a:t>
            </a:r>
            <a:r>
              <a:rPr lang="ru-RU" sz="2000" dirty="0"/>
              <a:t>— проверяет соответствие системы потребностям, требованиям и бизнес-процессам пользователя</a:t>
            </a:r>
            <a:r>
              <a:rPr lang="ru-RU" sz="2400" dirty="0"/>
              <a:t>.</a:t>
            </a:r>
            <a:endParaRPr lang="ru-RU" sz="2000" dirty="0"/>
          </a:p>
        </p:txBody>
      </p:sp>
      <p:pic>
        <p:nvPicPr>
          <p:cNvPr id="6146" name="Picture 2" descr="https://hsto.org/webt/wi/ix/b1/wiixb1wde8koz5g7skkd8aev2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769" y="1722120"/>
            <a:ext cx="6343221" cy="421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1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Классификация по степени автоматизации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6821" y="2211016"/>
            <a:ext cx="103457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- </a:t>
            </a:r>
            <a:r>
              <a:rPr lang="ru-RU" sz="2400" b="1" u="sng" dirty="0"/>
              <a:t>Автоматизированное тестирование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86821" y="1623251"/>
            <a:ext cx="10717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- </a:t>
            </a:r>
            <a:r>
              <a:rPr lang="ru-RU" sz="2400" b="1" u="sng" dirty="0"/>
              <a:t>Ручное тестирование</a:t>
            </a:r>
          </a:p>
        </p:txBody>
      </p:sp>
      <p:pic>
        <p:nvPicPr>
          <p:cNvPr id="7172" name="Picture 4" descr="https://www.it-courses.by/wp-content/uploads/2018/06/Manual-vs-Automated-Software-Testing-QualiteSof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40" y="2924881"/>
            <a:ext cx="5062744" cy="352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7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Классификация по принципам работы с приложением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6821" y="2524878"/>
            <a:ext cx="10345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Негативное тестирование</a:t>
            </a:r>
            <a:r>
              <a:rPr lang="ru-RU" sz="2400" b="1" dirty="0"/>
              <a:t> </a:t>
            </a:r>
            <a:r>
              <a:rPr lang="ru-RU" sz="2000" dirty="0"/>
              <a:t>— тестирование приложения, при котором используются некорректные данные и выполняются некорректные операции.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86821" y="1623251"/>
            <a:ext cx="10717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u="sng" dirty="0"/>
              <a:t>Позитивное тестирование</a:t>
            </a:r>
            <a:r>
              <a:rPr lang="ru-RU" sz="2400" b="1" dirty="0"/>
              <a:t> </a:t>
            </a:r>
            <a:r>
              <a:rPr lang="ru-RU" sz="2000" dirty="0"/>
              <a:t>— тестирование, при котором используются только корректные данные</a:t>
            </a:r>
            <a:r>
              <a:rPr lang="ru-RU" sz="2400" b="1" dirty="0"/>
              <a:t>.</a:t>
            </a:r>
            <a:endParaRPr lang="ru-RU" sz="2400" b="1" u="sng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84" y="3294319"/>
            <a:ext cx="4430091" cy="34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9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Классификация по уровню функционального тестирования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41413" y="2410745"/>
            <a:ext cx="103457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Тестирование критического пути (</a:t>
            </a:r>
            <a:r>
              <a:rPr lang="ru-RU" sz="2400" b="1" u="sng" dirty="0" err="1"/>
              <a:t>critical</a:t>
            </a:r>
            <a:r>
              <a:rPr lang="ru-RU" sz="2400" b="1" u="sng" dirty="0"/>
              <a:t> </a:t>
            </a:r>
            <a:r>
              <a:rPr lang="ru-RU" sz="2400" b="1" u="sng" dirty="0" err="1"/>
              <a:t>path</a:t>
            </a:r>
            <a:r>
              <a:rPr lang="ru-RU" sz="2400" b="1" u="sng" dirty="0"/>
              <a:t>)</a:t>
            </a:r>
            <a:r>
              <a:rPr lang="ru-RU" sz="2400" dirty="0"/>
              <a:t> </a:t>
            </a:r>
            <a:r>
              <a:rPr lang="ru-RU" sz="2000" dirty="0"/>
              <a:t>— направлено для проверки функциональности, используемой обычными пользователями во время их повседневной деятельности.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41413" y="1333527"/>
            <a:ext cx="107172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u="sng" dirty="0"/>
              <a:t>Дымовое тестирование (</a:t>
            </a:r>
            <a:r>
              <a:rPr lang="ru-RU" sz="2400" b="1" u="sng" dirty="0" err="1"/>
              <a:t>smoke</a:t>
            </a:r>
            <a:r>
              <a:rPr lang="ru-RU" sz="2400" b="1" u="sng" dirty="0"/>
              <a:t> </a:t>
            </a:r>
            <a:r>
              <a:rPr lang="ru-RU" sz="2400" b="1" u="sng" dirty="0" err="1"/>
              <a:t>test</a:t>
            </a:r>
            <a:r>
              <a:rPr lang="ru-RU" sz="2400" b="1" u="sng" dirty="0"/>
              <a:t>)</a:t>
            </a:r>
            <a:r>
              <a:rPr lang="ru-RU" sz="2000" dirty="0"/>
              <a:t> — тестирование, выполняемое на новой сборке, с целью подтверждения того, что программное обеспечение стартует и выполняет основные для бизнеса функции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41413" y="3487963"/>
            <a:ext cx="10345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Расширенное тестирование (</a:t>
            </a:r>
            <a:r>
              <a:rPr lang="ru-RU" sz="2400" b="1" u="sng" dirty="0" err="1"/>
              <a:t>extended</a:t>
            </a:r>
            <a:r>
              <a:rPr lang="ru-RU" sz="2400" u="sng" dirty="0"/>
              <a:t>)</a:t>
            </a:r>
            <a:r>
              <a:rPr lang="ru-RU" sz="2400" dirty="0"/>
              <a:t> — направлено на исследование всей заявленной в требованиях функциональности</a:t>
            </a:r>
            <a:endParaRPr lang="ru-RU" sz="2000" dirty="0"/>
          </a:p>
        </p:txBody>
      </p:sp>
      <p:pic>
        <p:nvPicPr>
          <p:cNvPr id="8194" name="Picture 2" descr="https://www.professionalqa.com/assets/images/smoke-te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98" y="4607742"/>
            <a:ext cx="2500703" cy="192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vega52.ru/wp-content/uploads/15487501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77" y="4565181"/>
            <a:ext cx="2885176" cy="192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static.tildacdn.com/tild3866-3663-4665-b035-663234333164/Ux_research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05" y="4565181"/>
            <a:ext cx="2885176" cy="19681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391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Классификация в зависимости </a:t>
            </a:r>
            <a:br>
              <a:rPr lang="ru-RU" b="1" dirty="0"/>
            </a:br>
            <a:r>
              <a:rPr lang="ru-RU" b="1" dirty="0"/>
              <a:t>от исполнителей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41413" y="2576372"/>
            <a:ext cx="103457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Бета-тестирование</a:t>
            </a:r>
            <a:r>
              <a:rPr lang="ru-RU" sz="2000" dirty="0"/>
              <a:t> — программное обеспечение, выпускаемое для ограниченного количества пользователей. Главная цель — получить отзывы клиентов о продукте и внести соответствующие изменения.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41413" y="1333527"/>
            <a:ext cx="107172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u="sng" dirty="0"/>
              <a:t>Альфа-тестирование </a:t>
            </a:r>
            <a:r>
              <a:rPr lang="ru-RU" sz="2000" dirty="0"/>
              <a:t>— является ранней версией программного продукта. Может выполняться внутри организации-разработчика с возможным частичным привлечением конечных пользователей.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181" y="3819217"/>
            <a:ext cx="4970462" cy="28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Основные понятия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23132" y="1960611"/>
            <a:ext cx="1002427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300" b="1" dirty="0">
                <a:solidFill>
                  <a:schemeClr val="bg2"/>
                </a:solidFill>
              </a:rPr>
              <a:t>Технология разработки программного обеспечения (ТРПО) </a:t>
            </a:r>
            <a:r>
              <a:rPr lang="ru-RU" sz="2300" dirty="0"/>
              <a:t>– это совокупность процессов и методов создания программного продукта.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23131" y="3267586"/>
            <a:ext cx="1002428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300" b="1" dirty="0">
                <a:solidFill>
                  <a:schemeClr val="bg2"/>
                </a:solidFill>
              </a:rPr>
              <a:t>Технология разработки программного обеспечения </a:t>
            </a:r>
            <a:r>
              <a:rPr lang="ru-RU" sz="2300" dirty="0"/>
              <a:t>– это система инженерных принципов для создания экономичного ПО с заданными характеристиками качества.</a:t>
            </a:r>
          </a:p>
          <a:p>
            <a:pPr algn="just"/>
            <a:endParaRPr lang="ru-RU" sz="2300" dirty="0"/>
          </a:p>
          <a:p>
            <a:pPr algn="just"/>
            <a:r>
              <a:rPr lang="ru-RU" sz="2000" dirty="0"/>
              <a:t>Любая технология разработки ПО базируется на некоторой методологии</a:t>
            </a:r>
          </a:p>
          <a:p>
            <a:pPr algn="just"/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27894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Классификация в зависимости 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/>
              <a:t>от целей тестирования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41413" y="2268595"/>
            <a:ext cx="103457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/>
              <a:t>Нефункциональное тестирование (</a:t>
            </a:r>
            <a:r>
              <a:rPr lang="ru-RU" sz="2400" b="1" u="sng" dirty="0" err="1"/>
              <a:t>non-functional</a:t>
            </a:r>
            <a:r>
              <a:rPr lang="ru-RU" sz="2400" b="1" u="sng" dirty="0"/>
              <a:t> </a:t>
            </a:r>
            <a:r>
              <a:rPr lang="ru-RU" sz="2400" b="1" u="sng" dirty="0" err="1"/>
              <a:t>testing</a:t>
            </a:r>
            <a:r>
              <a:rPr lang="ru-RU" sz="2400" b="1" u="sng" dirty="0"/>
              <a:t>)</a:t>
            </a:r>
            <a:r>
              <a:rPr lang="ru-RU" sz="2000" dirty="0"/>
              <a:t> </a:t>
            </a:r>
            <a:r>
              <a:rPr lang="ru-RU" sz="2400" dirty="0"/>
              <a:t>— тестирование атрибутов компонента или системы, не относящихся к функциональности.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41413" y="1333527"/>
            <a:ext cx="107172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u="sng" dirty="0"/>
              <a:t>Функциональное тестирование (</a:t>
            </a:r>
            <a:r>
              <a:rPr lang="ru-RU" sz="2400" b="1" u="sng" dirty="0" err="1"/>
              <a:t>functional</a:t>
            </a:r>
            <a:r>
              <a:rPr lang="ru-RU" sz="2400" b="1" u="sng" dirty="0"/>
              <a:t> </a:t>
            </a:r>
            <a:r>
              <a:rPr lang="ru-RU" sz="2400" b="1" u="sng" dirty="0" err="1"/>
              <a:t>testing</a:t>
            </a:r>
            <a:r>
              <a:rPr lang="ru-RU" sz="2400" b="1" u="sng" dirty="0"/>
              <a:t>) </a:t>
            </a:r>
            <a:r>
              <a:rPr lang="ru-RU" sz="2000" dirty="0"/>
              <a:t>— направлено на проверку корректности работы функциональности приложения.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87" y="3634551"/>
            <a:ext cx="3328988" cy="30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err="1"/>
              <a:t>ПОДКлассификация</a:t>
            </a:r>
            <a:r>
              <a:rPr lang="ru-RU" b="1" dirty="0"/>
              <a:t> Нефункционального тестирования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89756" y="1167900"/>
            <a:ext cx="10345737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Тестирование производительности (</a:t>
            </a:r>
            <a:r>
              <a:rPr lang="en-US" b="1" dirty="0"/>
              <a:t>performance testing)</a:t>
            </a:r>
            <a:endParaRPr lang="ru-RU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Нагрузочное тестирование (</a:t>
            </a:r>
            <a:r>
              <a:rPr lang="en-US" b="1" dirty="0"/>
              <a:t>load testing)</a:t>
            </a:r>
            <a:endParaRPr lang="ru-RU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Тестирование масштабируемости (</a:t>
            </a:r>
            <a:r>
              <a:rPr lang="en-US" b="1" dirty="0"/>
              <a:t>scalability testing)</a:t>
            </a:r>
            <a:r>
              <a:rPr lang="en-US" dirty="0"/>
              <a:t> 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Объёмное тестирование (</a:t>
            </a:r>
            <a:r>
              <a:rPr lang="en-US" b="1" dirty="0"/>
              <a:t>volume testing)</a:t>
            </a:r>
            <a:r>
              <a:rPr lang="en-US" dirty="0"/>
              <a:t> 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Стрессовое тестирование (</a:t>
            </a:r>
            <a:r>
              <a:rPr lang="en-US" b="1" dirty="0"/>
              <a:t>stress testing)</a:t>
            </a:r>
            <a:endParaRPr lang="ru-RU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Инсталляционное тестирование (</a:t>
            </a:r>
            <a:r>
              <a:rPr lang="en-US" b="1" dirty="0"/>
              <a:t>installation testing)</a:t>
            </a:r>
            <a:endParaRPr lang="ru-RU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Тестирование интерфейса (</a:t>
            </a:r>
            <a:r>
              <a:rPr lang="en-US" b="1" dirty="0"/>
              <a:t>GUI/UI testing)</a:t>
            </a:r>
            <a:endParaRPr lang="ru-RU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Тестирование удобства использования (</a:t>
            </a:r>
            <a:r>
              <a:rPr lang="ru-RU" b="1" dirty="0" err="1"/>
              <a:t>usability</a:t>
            </a:r>
            <a:r>
              <a:rPr lang="ru-RU" b="1" dirty="0"/>
              <a:t> </a:t>
            </a:r>
            <a:r>
              <a:rPr lang="ru-RU" b="1" dirty="0" err="1"/>
              <a:t>testing</a:t>
            </a:r>
            <a:r>
              <a:rPr lang="ru-RU" b="1" dirty="0"/>
              <a:t>)</a:t>
            </a:r>
            <a:r>
              <a:rPr lang="ru-RU" dirty="0"/>
              <a:t>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Тестирование локализации (</a:t>
            </a:r>
            <a:r>
              <a:rPr lang="en-US" b="1" dirty="0"/>
              <a:t>localization testing)</a:t>
            </a:r>
            <a:endParaRPr lang="ru-RU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Тестирование безопасности (</a:t>
            </a:r>
            <a:r>
              <a:rPr lang="en-US" b="1" dirty="0"/>
              <a:t>security testing)</a:t>
            </a:r>
            <a:r>
              <a:rPr lang="en-US" dirty="0"/>
              <a:t> 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Тестирование надёжности (</a:t>
            </a:r>
            <a:r>
              <a:rPr lang="en-US" b="1" dirty="0"/>
              <a:t>reliability testing)</a:t>
            </a:r>
            <a:endParaRPr lang="ru-RU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Регрессионное тестирование (</a:t>
            </a:r>
            <a:r>
              <a:rPr lang="en-US" b="1" dirty="0"/>
              <a:t>regression testing)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Повторное/подтверждающее тестирование (</a:t>
            </a:r>
            <a:r>
              <a:rPr lang="en-US" b="1" dirty="0"/>
              <a:t>re-testing/confirmation testing)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996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84" y="29256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Основные типы Ошибок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4270" y="774518"/>
            <a:ext cx="1034573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при сборке версии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загрузки, инсталляции, деинсталляции (ошибки обновления)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запуска / завершения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при установке программы в начальное состояние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в работе пользовательского интерфейса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реакции на перегрузку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обусловленные нехваткой ресурсов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 ошибки расширяемости или ошибки масштабируемости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в эксплуатационной документации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в системе помощи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тестирования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функциональные ошибки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реакции на неверные данные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ошибки взаимодействия с операционной средой</a:t>
            </a:r>
          </a:p>
        </p:txBody>
      </p:sp>
    </p:spTree>
    <p:extLst>
      <p:ext uri="{BB962C8B-B14F-4D97-AF65-F5344CB8AC3E}">
        <p14:creationId xmlns:p14="http://schemas.microsoft.com/office/powerpoint/2010/main" val="246794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84" y="29256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Техники </a:t>
            </a:r>
            <a:r>
              <a:rPr lang="ru-RU" b="1" dirty="0" smtClean="0"/>
              <a:t>Тестирования. </a:t>
            </a:r>
            <a:br>
              <a:rPr lang="ru-RU" b="1" dirty="0" smtClean="0"/>
            </a:br>
            <a:r>
              <a:rPr lang="ru-RU" b="1" dirty="0" smtClean="0"/>
              <a:t>Тест-Дизайн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1141413" y="1333527"/>
            <a:ext cx="107172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u="sng" dirty="0"/>
              <a:t>Тест-дизайн</a:t>
            </a:r>
            <a:r>
              <a:rPr lang="ru-RU" sz="2400" b="1" dirty="0"/>
              <a:t> </a:t>
            </a:r>
            <a:r>
              <a:rPr lang="ru-RU" sz="2000" dirty="0" smtClean="0"/>
              <a:t>—</a:t>
            </a:r>
            <a:r>
              <a:rPr lang="ru-RU" sz="2000" b="1" dirty="0" smtClean="0"/>
              <a:t>это</a:t>
            </a:r>
            <a:r>
              <a:rPr lang="ru-RU" sz="2000" dirty="0"/>
              <a:t> этап процесса </a:t>
            </a:r>
            <a:r>
              <a:rPr lang="ru-RU" sz="2000" b="1" dirty="0"/>
              <a:t>тестирования</a:t>
            </a:r>
            <a:r>
              <a:rPr lang="ru-RU" sz="2000" dirty="0"/>
              <a:t> ПО, на котором проектируются и создаются тестовые случаи (</a:t>
            </a:r>
            <a:r>
              <a:rPr lang="ru-RU" sz="2000" b="1" dirty="0"/>
              <a:t>тест</a:t>
            </a:r>
            <a:r>
              <a:rPr lang="ru-RU" sz="2000" dirty="0"/>
              <a:t>-кейсы) в соответствии с определёнными ранее критериями качества и целями </a:t>
            </a:r>
            <a:r>
              <a:rPr lang="ru-RU" sz="2000" b="1" dirty="0"/>
              <a:t>тестирования</a:t>
            </a:r>
            <a:r>
              <a:rPr lang="ru-RU" sz="2000" dirty="0"/>
              <a:t>.</a:t>
            </a:r>
            <a:r>
              <a:rPr lang="en-US" sz="2000" dirty="0" smtClean="0"/>
              <a:t> </a:t>
            </a:r>
            <a:r>
              <a:rPr lang="ru-RU" sz="2000" dirty="0" smtClean="0"/>
              <a:t> </a:t>
            </a:r>
            <a:endParaRPr lang="ru-RU" sz="2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1141413" y="2690613"/>
            <a:ext cx="107172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u="sng" dirty="0"/>
              <a:t>Цель тест</a:t>
            </a:r>
            <a:r>
              <a:rPr lang="ru-RU" sz="2000" dirty="0"/>
              <a:t>-дизайна можно описать как: анализ, проектирование и создание тестовых случаев, для максимального покрытия тестирования минимальным набором тестов</a:t>
            </a:r>
            <a:endParaRPr lang="ru-RU" dirty="0"/>
          </a:p>
        </p:txBody>
      </p:sp>
      <p:pic>
        <p:nvPicPr>
          <p:cNvPr id="1026" name="Picture 2" descr="https://st4.depositphotos.com/7755898/24422/v/1600/depositphotos_244222538-stock-illustration-testing-software-concept-application-co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756" y="3767831"/>
            <a:ext cx="4165253" cy="303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3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9" y="544813"/>
            <a:ext cx="1023878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Техники </a:t>
            </a:r>
            <a:r>
              <a:rPr lang="ru-RU" b="1" dirty="0" smtClean="0"/>
              <a:t>Тестирования.</a:t>
            </a:r>
            <a:br>
              <a:rPr lang="ru-RU" b="1" dirty="0" smtClean="0"/>
            </a:br>
            <a:r>
              <a:rPr lang="ru-RU" b="1" dirty="0"/>
              <a:t>Тестирование Классами Эквивалентности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2103110" y="5679343"/>
            <a:ext cx="242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без выделения 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8309471" y="4776291"/>
            <a:ext cx="242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с выделением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77" y="2088629"/>
            <a:ext cx="4864660" cy="339122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1285116" y="1444729"/>
            <a:ext cx="8922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Условие: Скидка 10% на покупку от 5 товаров, но не больше 100.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78" y="3421636"/>
            <a:ext cx="4575729" cy="10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9" y="544813"/>
            <a:ext cx="1023878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Техники </a:t>
            </a:r>
            <a:r>
              <a:rPr lang="ru-RU" b="1" dirty="0" smtClean="0"/>
              <a:t>Тестирования.</a:t>
            </a:r>
            <a:br>
              <a:rPr lang="ru-RU" b="1" dirty="0" smtClean="0"/>
            </a:br>
            <a:r>
              <a:rPr lang="ru-RU" b="1" dirty="0"/>
              <a:t>Тестирование Граничных Значений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2103110" y="5679343"/>
            <a:ext cx="242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без выделения 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8309471" y="4776291"/>
            <a:ext cx="242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с выделением 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1285116" y="1444729"/>
            <a:ext cx="8922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Условие: </a:t>
            </a:r>
            <a:r>
              <a:rPr lang="ru-RU" dirty="0"/>
              <a:t>Скидка 10% на покупку от 5 </a:t>
            </a:r>
            <a:r>
              <a:rPr lang="ru-RU" dirty="0" smtClean="0"/>
              <a:t>товаров, но не больше 100.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77" y="2088629"/>
            <a:ext cx="4864660" cy="33912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094" y="2502940"/>
            <a:ext cx="37814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9" y="544813"/>
            <a:ext cx="1023878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Техники </a:t>
            </a:r>
            <a:r>
              <a:rPr lang="ru-RU" b="1" dirty="0" smtClean="0"/>
              <a:t>Тестирования.</a:t>
            </a:r>
            <a:br>
              <a:rPr lang="ru-RU" b="1" dirty="0" smtClean="0"/>
            </a:br>
            <a:r>
              <a:rPr lang="ru-RU" b="1" dirty="0"/>
              <a:t>Таблица Принятия Решений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1285116" y="1444729"/>
            <a:ext cx="8922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Условие: </a:t>
            </a:r>
            <a:r>
              <a:rPr lang="ru-RU" dirty="0"/>
              <a:t>Скидка 10% на покупку от 5 </a:t>
            </a:r>
            <a:r>
              <a:rPr lang="ru-RU" dirty="0" smtClean="0"/>
              <a:t>товаров, но не больше 100.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19" y="2328369"/>
            <a:ext cx="10045726" cy="31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9" y="544813"/>
            <a:ext cx="1023878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Техники </a:t>
            </a:r>
            <a:r>
              <a:rPr lang="ru-RU" b="1" dirty="0" smtClean="0"/>
              <a:t>Тестирования.</a:t>
            </a:r>
            <a:br>
              <a:rPr lang="ru-RU" b="1" dirty="0" smtClean="0"/>
            </a:br>
            <a:r>
              <a:rPr lang="ru-RU" b="1" dirty="0"/>
              <a:t>Тестирование Состояний и Переходов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CE873071-C9D7-4F40-BDA4-B0A6BE27387E}"/>
              </a:ext>
            </a:extLst>
          </p:cNvPr>
          <p:cNvSpPr/>
          <p:nvPr/>
        </p:nvSpPr>
        <p:spPr>
          <a:xfrm>
            <a:off x="1285116" y="1444729"/>
            <a:ext cx="8922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Условие: </a:t>
            </a:r>
            <a:r>
              <a:rPr lang="ru-RU" dirty="0"/>
              <a:t>Скидка 10% на покупку от 5 </a:t>
            </a:r>
            <a:r>
              <a:rPr lang="ru-RU" dirty="0" smtClean="0"/>
              <a:t>товаров, но не больше 100.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88" y="2088629"/>
            <a:ext cx="7815269" cy="42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5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9" y="544813"/>
            <a:ext cx="1023878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Техники </a:t>
            </a:r>
            <a:r>
              <a:rPr lang="ru-RU" b="1" dirty="0" smtClean="0"/>
              <a:t>Тестирования.</a:t>
            </a:r>
            <a:br>
              <a:rPr lang="ru-RU" b="1" dirty="0" smtClean="0"/>
            </a:br>
            <a:r>
              <a:rPr lang="ru-RU" b="1" dirty="0"/>
              <a:t>Метод Парного </a:t>
            </a:r>
            <a:r>
              <a:rPr lang="ru-RU" b="1" dirty="0" smtClean="0"/>
              <a:t>Тестирования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48" y="2069224"/>
            <a:ext cx="8742473" cy="32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9" y="544813"/>
            <a:ext cx="1023878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Техники </a:t>
            </a:r>
            <a:r>
              <a:rPr lang="ru-RU" b="1" dirty="0" smtClean="0"/>
              <a:t>Тестирования.</a:t>
            </a:r>
            <a:br>
              <a:rPr lang="ru-RU" b="1" dirty="0" smtClean="0"/>
            </a:br>
            <a:r>
              <a:rPr lang="ru-RU" b="1" dirty="0" smtClean="0"/>
              <a:t>Сценарий использования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31" y="1420356"/>
            <a:ext cx="7315528" cy="52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26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Основные понятия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23132" y="1960611"/>
            <a:ext cx="10024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300" b="1" dirty="0">
                <a:solidFill>
                  <a:schemeClr val="bg2"/>
                </a:solidFill>
              </a:rPr>
              <a:t>Методология </a:t>
            </a:r>
            <a:r>
              <a:rPr lang="ru-RU" sz="2300" dirty="0"/>
              <a:t>– это </a:t>
            </a:r>
            <a:r>
              <a:rPr lang="ru-RU" sz="2400" dirty="0"/>
              <a:t>система принципов и способов организации процесса разработки программ</a:t>
            </a:r>
            <a:r>
              <a:rPr lang="ru-RU" sz="23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3132" y="3126999"/>
            <a:ext cx="1002427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300" b="1" dirty="0">
                <a:solidFill>
                  <a:schemeClr val="bg2"/>
                </a:solidFill>
              </a:rPr>
              <a:t>Технология </a:t>
            </a:r>
            <a:r>
              <a:rPr lang="ru-RU" sz="2300" dirty="0"/>
              <a:t>– это набор правил, методик и инструментов, позволяющих наладить производственный процесс выпуска какого-либо продукта</a:t>
            </a:r>
            <a:r>
              <a:rPr lang="en-US" sz="2300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743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84" y="292564"/>
            <a:ext cx="9905998" cy="65612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Организация процесса тестирования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738F31-B688-4813-929B-4C717292BB24}"/>
              </a:ext>
            </a:extLst>
          </p:cNvPr>
          <p:cNvSpPr txBox="1"/>
          <p:nvPr/>
        </p:nvSpPr>
        <p:spPr>
          <a:xfrm>
            <a:off x="1679943" y="114139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smtClean="0"/>
              <a:t>1. Анализ </a:t>
            </a:r>
            <a:r>
              <a:rPr lang="ru-RU" sz="2800" dirty="0"/>
              <a:t>продукта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3706F7A-BB8E-4D91-BAD9-FD3C3890DB64}"/>
              </a:ext>
            </a:extLst>
          </p:cNvPr>
          <p:cNvSpPr txBox="1"/>
          <p:nvPr/>
        </p:nvSpPr>
        <p:spPr>
          <a:xfrm>
            <a:off x="1679942" y="1660181"/>
            <a:ext cx="8161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smtClean="0"/>
              <a:t>2. Работа </a:t>
            </a:r>
            <a:r>
              <a:rPr lang="ru-RU" sz="2800" dirty="0"/>
              <a:t>с </a:t>
            </a:r>
            <a:r>
              <a:rPr lang="ru-RU" sz="2800" dirty="0" smtClean="0"/>
              <a:t>требованиями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79943" y="2135852"/>
            <a:ext cx="86464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2800" dirty="0"/>
              <a:t>Разработка стратегии тестирования и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	планирование процедур </a:t>
            </a:r>
            <a:r>
              <a:rPr lang="ru-RU" sz="2800" dirty="0"/>
              <a:t>контроля </a:t>
            </a:r>
            <a:r>
              <a:rPr lang="ru-RU" sz="2800" dirty="0" smtClean="0"/>
              <a:t>качества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79943" y="3153198"/>
            <a:ext cx="6737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ru-RU" sz="2800" dirty="0"/>
              <a:t>Создание тестовой </a:t>
            </a:r>
            <a:r>
              <a:rPr lang="ru-RU" sz="2800" dirty="0" smtClean="0"/>
              <a:t>документации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679943" y="4201850"/>
            <a:ext cx="4891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ru-RU" sz="2800" dirty="0"/>
              <a:t>Основное </a:t>
            </a:r>
            <a:r>
              <a:rPr lang="ru-RU" sz="2800" dirty="0" smtClean="0"/>
              <a:t>тестирование</a:t>
            </a:r>
            <a:endParaRPr lang="ru-RU" sz="2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679943" y="3659975"/>
            <a:ext cx="4715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5. Тестирование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прототипа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679943" y="4746960"/>
            <a:ext cx="31037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ru-RU" sz="2800" dirty="0" smtClean="0"/>
              <a:t>Стабилизация</a:t>
            </a:r>
          </a:p>
          <a:p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679943" y="5288835"/>
            <a:ext cx="3025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ru-RU" sz="2800" dirty="0" smtClean="0"/>
              <a:t>Эксплуатация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164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84" y="292564"/>
            <a:ext cx="9905998" cy="656126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Документирование тестирования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5738F31-B688-4813-929B-4C717292BB24}"/>
              </a:ext>
            </a:extLst>
          </p:cNvPr>
          <p:cNvSpPr txBox="1"/>
          <p:nvPr/>
        </p:nvSpPr>
        <p:spPr>
          <a:xfrm>
            <a:off x="1679943" y="1141395"/>
            <a:ext cx="6103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800" b="1" dirty="0" smtClean="0"/>
              <a:t>Тест </a:t>
            </a:r>
            <a:r>
              <a:rPr lang="ru-RU" sz="2800" b="1" dirty="0"/>
              <a:t>план (</a:t>
            </a:r>
            <a:r>
              <a:rPr lang="en-US" sz="2800" b="1" dirty="0"/>
              <a:t>Test Plan)</a:t>
            </a:r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3706F7A-BB8E-4D91-BAD9-FD3C3890DB64}"/>
              </a:ext>
            </a:extLst>
          </p:cNvPr>
          <p:cNvSpPr txBox="1"/>
          <p:nvPr/>
        </p:nvSpPr>
        <p:spPr>
          <a:xfrm>
            <a:off x="1679942" y="1660181"/>
            <a:ext cx="81618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800" b="1" dirty="0" smtClean="0"/>
              <a:t>Чек-лист (</a:t>
            </a:r>
            <a:r>
              <a:rPr lang="en-US" sz="2800" b="1" dirty="0"/>
              <a:t>check list)</a:t>
            </a:r>
            <a:r>
              <a:rPr lang="en-US" sz="2800" dirty="0"/>
              <a:t> 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79943" y="2135852"/>
            <a:ext cx="8646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800" b="1" dirty="0"/>
              <a:t>Тестовый сценарий (</a:t>
            </a:r>
            <a:r>
              <a:rPr lang="en-US" sz="2800" b="1" dirty="0"/>
              <a:t>test case)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79942" y="2702187"/>
            <a:ext cx="78149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800" b="1" dirty="0" smtClean="0"/>
              <a:t>ПМИ (программа и методика испытаний)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9942" y="3750839"/>
            <a:ext cx="43492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800" b="1" dirty="0" smtClean="0"/>
              <a:t>Отчет о тестировании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79942" y="3208964"/>
            <a:ext cx="89723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800" b="1" dirty="0" smtClean="0"/>
              <a:t>Протокол ПСИ (приемо-сдаточные испытания) 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79942" y="4295949"/>
            <a:ext cx="720581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800" b="1" dirty="0" smtClean="0"/>
              <a:t>Статьи/инструкции о работе системы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49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4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Жизненный цикл ПО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31424" y="1447176"/>
            <a:ext cx="10713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	Жизненный цикл ПО определяется как период времени, который начинается с момента принятия решения о необходимости ПО и заканчивается в момент его полного изъятия из эксплуатации.</a:t>
            </a:r>
            <a:endParaRPr lang="ru-RU" sz="23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1424" y="2707383"/>
            <a:ext cx="10713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	Под моделью жизненного цикла ПО понимается структура, определяющая последовательность выполнения и взаимосвязи процессов, действий и задач на протяжении ЖЦ.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6D962CD5-0FA0-4CE6-8CE1-D7C42DCC7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12" y="4019340"/>
            <a:ext cx="4648126" cy="26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67" y="320705"/>
            <a:ext cx="9905998" cy="780717"/>
          </a:xfrm>
        </p:spPr>
        <p:txBody>
          <a:bodyPr/>
          <a:lstStyle/>
          <a:p>
            <a:pPr algn="ctr"/>
            <a:r>
              <a:rPr lang="ru-RU" dirty="0"/>
              <a:t>Модель ЖЦ ПО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15073" y="1379184"/>
            <a:ext cx="10713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	Включает в себя:</a:t>
            </a:r>
            <a:endParaRPr lang="ru-RU" sz="23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49637" y="208408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400" dirty="0"/>
              <a:t>- стадии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08002" y="3032953"/>
            <a:ext cx="4205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/>
            <a:r>
              <a:rPr lang="ru-RU" sz="2400" dirty="0"/>
              <a:t>- результаты выполнения работ на каждой стадии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08002" y="435115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1463" indent="-271463"/>
            <a:r>
              <a:rPr lang="ru-RU" dirty="0"/>
              <a:t> </a:t>
            </a:r>
            <a:r>
              <a:rPr lang="ru-RU" sz="2400" dirty="0"/>
              <a:t>- ключевые события – точки завершения работ и принятия решений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466" y="1582730"/>
            <a:ext cx="4295775" cy="1104900"/>
          </a:xfrm>
          <a:prstGeom prst="rect">
            <a:avLst/>
          </a:prstGeom>
        </p:spPr>
      </p:pic>
      <p:pic>
        <p:nvPicPr>
          <p:cNvPr id="1026" name="Picture 2" descr="https://miro.medium.com/max/1400/1*gUlzwuIUodloaVSQKptKRw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78" y="2188024"/>
            <a:ext cx="2237663" cy="223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2.depositphotos.com/1007566/12374/v/950/depositphotos_123749582-stock-illustration-software-programming-language-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449" y="3092753"/>
            <a:ext cx="1858568" cy="185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496" y="3966820"/>
            <a:ext cx="2708872" cy="24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1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/>
          <a:lstStyle/>
          <a:p>
            <a:pPr algn="ctr"/>
            <a:r>
              <a:rPr lang="ru-RU" dirty="0"/>
              <a:t>Модели ЖЦ ПО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56513" y="1560323"/>
            <a:ext cx="10787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Каскадная/водопадная модель (Стандартная водопадная модель)</a:t>
            </a:r>
            <a:endParaRPr lang="ru-RU" sz="23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56512" y="2253626"/>
            <a:ext cx="10630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Каскадная/водопадная модель (Модифицированная водопадная модель)</a:t>
            </a:r>
            <a:endParaRPr lang="ru-RU" sz="23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956511" y="3288531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V-образная модель (как разновидность каскадной модели)</a:t>
            </a:r>
            <a:endParaRPr lang="ru-RU" sz="23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56511" y="3954104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Итеративная модель</a:t>
            </a:r>
            <a:endParaRPr lang="ru-RU" sz="23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56511" y="4619677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Инкрементная модель</a:t>
            </a:r>
            <a:endParaRPr lang="ru-RU" sz="23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956510" y="5285250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Спиральная модель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245201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96F266-7B65-4C7A-BE8A-A49C496C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1774"/>
            <a:ext cx="9905998" cy="656126"/>
          </a:xfrm>
        </p:spPr>
        <p:txBody>
          <a:bodyPr/>
          <a:lstStyle/>
          <a:p>
            <a:pPr algn="ctr"/>
            <a:r>
              <a:rPr lang="ru-RU" b="1" dirty="0"/>
              <a:t>Стандартная водопадная модель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79087" y="5386368"/>
            <a:ext cx="10630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Этапы/стадии модели</a:t>
            </a:r>
            <a:endParaRPr lang="ru-RU" sz="23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99" y="1520888"/>
            <a:ext cx="82867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83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1891</TotalTime>
  <Words>1597</Words>
  <Application>Microsoft Office PowerPoint</Application>
  <PresentationFormat>Широкоэкранный</PresentationFormat>
  <Paragraphs>247</Paragraphs>
  <Slides>51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5" baseType="lpstr">
      <vt:lpstr>Arial</vt:lpstr>
      <vt:lpstr>Trebuchet MS</vt:lpstr>
      <vt:lpstr>Tw Cen MT</vt:lpstr>
      <vt:lpstr>Контур</vt:lpstr>
      <vt:lpstr>Поддержка и тестирование программных модулей</vt:lpstr>
      <vt:lpstr>Содержание</vt:lpstr>
      <vt:lpstr>Общая информация о технологии разработки программного обеспечения и значение этапа тестирования в ней.</vt:lpstr>
      <vt:lpstr>Основные понятия</vt:lpstr>
      <vt:lpstr>Основные понятия</vt:lpstr>
      <vt:lpstr>Жизненный цикл ПО</vt:lpstr>
      <vt:lpstr>Модель ЖЦ ПО</vt:lpstr>
      <vt:lpstr>Модели ЖЦ ПО</vt:lpstr>
      <vt:lpstr>Стандартная водопадная модель</vt:lpstr>
      <vt:lpstr>Модифицированная водопадная модель</vt:lpstr>
      <vt:lpstr>V-образная модель</vt:lpstr>
      <vt:lpstr>Итеративная модель</vt:lpstr>
      <vt:lpstr>Инкрементная модель</vt:lpstr>
      <vt:lpstr>Спиральная модель</vt:lpstr>
      <vt:lpstr>Методологии разработки ПО</vt:lpstr>
      <vt:lpstr>Адаптивные методологии</vt:lpstr>
      <vt:lpstr> Применяемые программные средства: общепроектные</vt:lpstr>
      <vt:lpstr> Применяемые программные средства: АКС и ВКС</vt:lpstr>
      <vt:lpstr> Применяемые программные средства: общепроектные</vt:lpstr>
      <vt:lpstr> Применяемые программные средства: Базы знаний </vt:lpstr>
      <vt:lpstr> Применяемые программные средства: СУП</vt:lpstr>
      <vt:lpstr> Применяемые программные средства: ЭТАП Системного Анализа</vt:lpstr>
      <vt:lpstr> Применяемые программные средства: ЭТАП Проектирования</vt:lpstr>
      <vt:lpstr> Применяемые программные средства: ЭТАП Разработки/реализации</vt:lpstr>
      <vt:lpstr> Применяемые программные средства: ЭТАП Тестирования/отладки</vt:lpstr>
      <vt:lpstr>Поддержка и тестирование систем</vt:lpstr>
      <vt:lpstr>Основные понятия</vt:lpstr>
      <vt:lpstr>Основные понятия</vt:lpstr>
      <vt:lpstr>Основные понятия</vt:lpstr>
      <vt:lpstr>Качество ПО</vt:lpstr>
      <vt:lpstr>Качество ПО</vt:lpstr>
      <vt:lpstr>Качество ПО</vt:lpstr>
      <vt:lpstr>Классификация видов тестирования</vt:lpstr>
      <vt:lpstr>Классификация по доступности кода и архитектуры. методы тестирования</vt:lpstr>
      <vt:lpstr>Классификация по уровню  детализации приложения</vt:lpstr>
      <vt:lpstr>Классификация по степени автоматизации</vt:lpstr>
      <vt:lpstr>Классификация по принципам работы с приложением</vt:lpstr>
      <vt:lpstr>Классификация по уровню функционального тестирования</vt:lpstr>
      <vt:lpstr>Классификация в зависимости  от исполнителей</vt:lpstr>
      <vt:lpstr>Классификация в зависимости  от целей тестирования</vt:lpstr>
      <vt:lpstr>ПОДКлассификация Нефункционального тестирования</vt:lpstr>
      <vt:lpstr>Основные типы Ошибок</vt:lpstr>
      <vt:lpstr>Техники Тестирования.  Тест-Дизайн</vt:lpstr>
      <vt:lpstr>Техники Тестирования. Тестирование Классами Эквивалентности </vt:lpstr>
      <vt:lpstr>Техники Тестирования. Тестирование Граничных Значений</vt:lpstr>
      <vt:lpstr>Техники Тестирования. Таблица Принятия Решений </vt:lpstr>
      <vt:lpstr>Техники Тестирования. Тестирование Состояний и Переходов </vt:lpstr>
      <vt:lpstr>Техники Тестирования. Метод Парного Тестирования</vt:lpstr>
      <vt:lpstr>Техники Тестирования. Сценарий использования</vt:lpstr>
      <vt:lpstr>Организация процесса тестирования</vt:lpstr>
      <vt:lpstr>Документирование тестирования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Поддержка и тестирование программных модулей</dc:title>
  <dc:creator>Булгаков Артём Викторович</dc:creator>
  <cp:lastModifiedBy>Windows User</cp:lastModifiedBy>
  <cp:revision>103</cp:revision>
  <dcterms:created xsi:type="dcterms:W3CDTF">2021-09-06T10:35:36Z</dcterms:created>
  <dcterms:modified xsi:type="dcterms:W3CDTF">2021-10-16T04:58:06Z</dcterms:modified>
</cp:coreProperties>
</file>